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8" r:id="rId3"/>
    <p:sldId id="268" r:id="rId4"/>
    <p:sldId id="269" r:id="rId5"/>
    <p:sldId id="267" r:id="rId6"/>
    <p:sldId id="256" r:id="rId7"/>
    <p:sldId id="277" r:id="rId8"/>
    <p:sldId id="257" r:id="rId9"/>
    <p:sldId id="258" r:id="rId10"/>
    <p:sldId id="261" r:id="rId11"/>
    <p:sldId id="260" r:id="rId12"/>
    <p:sldId id="262" r:id="rId13"/>
    <p:sldId id="265" r:id="rId14"/>
    <p:sldId id="270" r:id="rId15"/>
    <p:sldId id="271" r:id="rId16"/>
    <p:sldId id="272" r:id="rId17"/>
    <p:sldId id="273" r:id="rId18"/>
    <p:sldId id="274" r:id="rId19"/>
    <p:sldId id="275" r:id="rId20"/>
    <p:sldId id="276" r:id="rId21"/>
    <p:sldId id="281" r:id="rId22"/>
    <p:sldId id="279" r:id="rId23"/>
    <p:sldId id="280"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tr-TR" b="1"/>
              <a:t>Hastanelerin</a:t>
            </a:r>
            <a:r>
              <a:rPr lang="tr-TR" b="1" baseline="0"/>
              <a:t> t</a:t>
            </a:r>
            <a:r>
              <a:rPr lang="en-US" b="1"/>
              <a:t>oplam laboratuvar gideri içerisinde oranı (%)</a:t>
            </a:r>
          </a:p>
        </c:rich>
      </c:tx>
      <c:layout>
        <c:manualLayout>
          <c:xMode val="edge"/>
          <c:yMode val="edge"/>
          <c:x val="0.13748633879781422"/>
          <c:y val="2.314814814814814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Sayfa1!$D$4</c:f>
              <c:strCache>
                <c:ptCount val="1"/>
                <c:pt idx="0">
                  <c:v>Toplam laboratuvar gideri içerisinde oranı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Sayfa1!$C$5:$C$17</c:f>
              <c:strCache>
                <c:ptCount val="13"/>
                <c:pt idx="0">
                  <c:v>SBÜ Ümraniye EAH</c:v>
                </c:pt>
                <c:pt idx="1">
                  <c:v>Medeniyet Üniversitesi Göztepe EAH</c:v>
                </c:pt>
                <c:pt idx="2">
                  <c:v>SBÜ Haydarpaşa EAH</c:v>
                </c:pt>
                <c:pt idx="3">
                  <c:v>SBÜ FSM EAH</c:v>
                </c:pt>
                <c:pt idx="4">
                  <c:v>Beykoz EAH</c:v>
                </c:pt>
                <c:pt idx="5">
                  <c:v>SBÜ Sancaktepe EAH</c:v>
                </c:pt>
                <c:pt idx="6">
                  <c:v>SBÜ Dr.Siyami  Ersek EAH</c:v>
                </c:pt>
                <c:pt idx="7">
                  <c:v>SBÜ Zeynep Kamil EAH</c:v>
                </c:pt>
                <c:pt idx="8">
                  <c:v>Üsküdar Devlet Hastanesi</c:v>
                </c:pt>
                <c:pt idx="9">
                  <c:v>SBÜ Erenköy Ruh Sinir EAH</c:v>
                </c:pt>
                <c:pt idx="10">
                  <c:v>SBÜ Sultan Abdülhamit Han EAH</c:v>
                </c:pt>
                <c:pt idx="11">
                  <c:v>SBÜ Erenköy Fizik Tedavi EAH</c:v>
                </c:pt>
                <c:pt idx="12">
                  <c:v>Şile Devlet Hastanesi</c:v>
                </c:pt>
              </c:strCache>
            </c:strRef>
          </c:cat>
          <c:val>
            <c:numRef>
              <c:f>Sayfa1!$D$5:$D$17</c:f>
              <c:numCache>
                <c:formatCode>General</c:formatCode>
                <c:ptCount val="13"/>
                <c:pt idx="0">
                  <c:v>17.149999999999999</c:v>
                </c:pt>
                <c:pt idx="1">
                  <c:v>16.82</c:v>
                </c:pt>
                <c:pt idx="2">
                  <c:v>12.94</c:v>
                </c:pt>
                <c:pt idx="3">
                  <c:v>9.36</c:v>
                </c:pt>
                <c:pt idx="4">
                  <c:v>7.08</c:v>
                </c:pt>
                <c:pt idx="5">
                  <c:v>8.33</c:v>
                </c:pt>
                <c:pt idx="6">
                  <c:v>7.32</c:v>
                </c:pt>
                <c:pt idx="7">
                  <c:v>4.49</c:v>
                </c:pt>
                <c:pt idx="8">
                  <c:v>4.1100000000000003</c:v>
                </c:pt>
                <c:pt idx="9">
                  <c:v>4.22</c:v>
                </c:pt>
                <c:pt idx="10">
                  <c:v>6.25</c:v>
                </c:pt>
                <c:pt idx="11">
                  <c:v>1.24</c:v>
                </c:pt>
                <c:pt idx="12">
                  <c:v>0.69</c:v>
                </c:pt>
              </c:numCache>
            </c:numRef>
          </c:val>
          <c:extLst>
            <c:ext xmlns:c16="http://schemas.microsoft.com/office/drawing/2014/chart" uri="{C3380CC4-5D6E-409C-BE32-E72D297353CC}">
              <c16:uniqueId val="{00000000-B0C8-4E8B-9149-92DE4ECBF1E4}"/>
            </c:ext>
          </c:extLst>
        </c:ser>
        <c:dLbls>
          <c:showLegendKey val="0"/>
          <c:showVal val="0"/>
          <c:showCatName val="0"/>
          <c:showSerName val="0"/>
          <c:showPercent val="0"/>
          <c:showBubbleSize val="0"/>
        </c:dLbls>
        <c:gapWidth val="219"/>
        <c:overlap val="-27"/>
        <c:axId val="343067176"/>
        <c:axId val="343067504"/>
      </c:barChart>
      <c:catAx>
        <c:axId val="343067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43067504"/>
        <c:crosses val="autoZero"/>
        <c:auto val="1"/>
        <c:lblAlgn val="ctr"/>
        <c:lblOffset val="100"/>
        <c:noMultiLvlLbl val="0"/>
      </c:catAx>
      <c:valAx>
        <c:axId val="34306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430671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93A010-8795-4583-83A0-E78A1097956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53F7E22-7A34-43E4-BF55-6AFEBBA44E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D10EC27-89F3-450E-8FBB-3EA6F00BAB21}"/>
              </a:ext>
            </a:extLst>
          </p:cNvPr>
          <p:cNvSpPr>
            <a:spLocks noGrp="1"/>
          </p:cNvSpPr>
          <p:nvPr>
            <p:ph type="dt" sz="half" idx="10"/>
          </p:nvPr>
        </p:nvSpPr>
        <p:spPr/>
        <p:txBody>
          <a:bodyPr/>
          <a:lstStyle/>
          <a:p>
            <a:fld id="{B8B78E47-68F8-499F-93BF-5D89E51C0538}" type="datetimeFigureOut">
              <a:rPr lang="tr-TR" smtClean="0"/>
              <a:t>23.2.2022</a:t>
            </a:fld>
            <a:endParaRPr lang="tr-TR"/>
          </a:p>
        </p:txBody>
      </p:sp>
      <p:sp>
        <p:nvSpPr>
          <p:cNvPr id="5" name="Alt Bilgi Yer Tutucusu 4">
            <a:extLst>
              <a:ext uri="{FF2B5EF4-FFF2-40B4-BE49-F238E27FC236}">
                <a16:creationId xmlns:a16="http://schemas.microsoft.com/office/drawing/2014/main" id="{A735E48B-667C-403A-B788-AD6AEB017A0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E0E8D98-8B5D-43D2-84F7-1839864CB0E9}"/>
              </a:ext>
            </a:extLst>
          </p:cNvPr>
          <p:cNvSpPr>
            <a:spLocks noGrp="1"/>
          </p:cNvSpPr>
          <p:nvPr>
            <p:ph type="sldNum" sz="quarter" idx="12"/>
          </p:nvPr>
        </p:nvSpPr>
        <p:spPr/>
        <p:txBody>
          <a:bodyPr/>
          <a:lstStyle/>
          <a:p>
            <a:fld id="{CB6798A2-9129-43B6-82F7-7155B82A6B76}" type="slidenum">
              <a:rPr lang="tr-TR" smtClean="0"/>
              <a:t>‹#›</a:t>
            </a:fld>
            <a:endParaRPr lang="tr-TR"/>
          </a:p>
        </p:txBody>
      </p:sp>
    </p:spTree>
    <p:extLst>
      <p:ext uri="{BB962C8B-B14F-4D97-AF65-F5344CB8AC3E}">
        <p14:creationId xmlns:p14="http://schemas.microsoft.com/office/powerpoint/2010/main" val="176579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2C1443-C369-4982-852F-A2E1A2B9D80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6F07302-2A66-490D-82A1-3095AE6ABD0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CA2C346-F75B-4EA5-99BB-C023B2C87509}"/>
              </a:ext>
            </a:extLst>
          </p:cNvPr>
          <p:cNvSpPr>
            <a:spLocks noGrp="1"/>
          </p:cNvSpPr>
          <p:nvPr>
            <p:ph type="dt" sz="half" idx="10"/>
          </p:nvPr>
        </p:nvSpPr>
        <p:spPr/>
        <p:txBody>
          <a:bodyPr/>
          <a:lstStyle/>
          <a:p>
            <a:fld id="{B8B78E47-68F8-499F-93BF-5D89E51C0538}" type="datetimeFigureOut">
              <a:rPr lang="tr-TR" smtClean="0"/>
              <a:t>23.2.2022</a:t>
            </a:fld>
            <a:endParaRPr lang="tr-TR"/>
          </a:p>
        </p:txBody>
      </p:sp>
      <p:sp>
        <p:nvSpPr>
          <p:cNvPr id="5" name="Alt Bilgi Yer Tutucusu 4">
            <a:extLst>
              <a:ext uri="{FF2B5EF4-FFF2-40B4-BE49-F238E27FC236}">
                <a16:creationId xmlns:a16="http://schemas.microsoft.com/office/drawing/2014/main" id="{FD51EE9D-5076-4F35-ACD3-9A806FFD921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CB221E-3279-42F1-A3BE-5849CB5CF391}"/>
              </a:ext>
            </a:extLst>
          </p:cNvPr>
          <p:cNvSpPr>
            <a:spLocks noGrp="1"/>
          </p:cNvSpPr>
          <p:nvPr>
            <p:ph type="sldNum" sz="quarter" idx="12"/>
          </p:nvPr>
        </p:nvSpPr>
        <p:spPr/>
        <p:txBody>
          <a:bodyPr/>
          <a:lstStyle/>
          <a:p>
            <a:fld id="{CB6798A2-9129-43B6-82F7-7155B82A6B76}" type="slidenum">
              <a:rPr lang="tr-TR" smtClean="0"/>
              <a:t>‹#›</a:t>
            </a:fld>
            <a:endParaRPr lang="tr-TR"/>
          </a:p>
        </p:txBody>
      </p:sp>
    </p:spTree>
    <p:extLst>
      <p:ext uri="{BB962C8B-B14F-4D97-AF65-F5344CB8AC3E}">
        <p14:creationId xmlns:p14="http://schemas.microsoft.com/office/powerpoint/2010/main" val="150232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0C4EE92-1A8E-444B-A5B0-B755B7D4673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C4278D1-D38B-48AC-BF26-3A8E0D52323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23251E9-21AD-4EB9-82C5-B4EC7251FE2E}"/>
              </a:ext>
            </a:extLst>
          </p:cNvPr>
          <p:cNvSpPr>
            <a:spLocks noGrp="1"/>
          </p:cNvSpPr>
          <p:nvPr>
            <p:ph type="dt" sz="half" idx="10"/>
          </p:nvPr>
        </p:nvSpPr>
        <p:spPr/>
        <p:txBody>
          <a:bodyPr/>
          <a:lstStyle/>
          <a:p>
            <a:fld id="{B8B78E47-68F8-499F-93BF-5D89E51C0538}" type="datetimeFigureOut">
              <a:rPr lang="tr-TR" smtClean="0"/>
              <a:t>23.2.2022</a:t>
            </a:fld>
            <a:endParaRPr lang="tr-TR"/>
          </a:p>
        </p:txBody>
      </p:sp>
      <p:sp>
        <p:nvSpPr>
          <p:cNvPr id="5" name="Alt Bilgi Yer Tutucusu 4">
            <a:extLst>
              <a:ext uri="{FF2B5EF4-FFF2-40B4-BE49-F238E27FC236}">
                <a16:creationId xmlns:a16="http://schemas.microsoft.com/office/drawing/2014/main" id="{85CA473C-76E2-460C-AED3-4A4F8837660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1A3C587-E9CC-4746-BA04-566F719D7310}"/>
              </a:ext>
            </a:extLst>
          </p:cNvPr>
          <p:cNvSpPr>
            <a:spLocks noGrp="1"/>
          </p:cNvSpPr>
          <p:nvPr>
            <p:ph type="sldNum" sz="quarter" idx="12"/>
          </p:nvPr>
        </p:nvSpPr>
        <p:spPr/>
        <p:txBody>
          <a:bodyPr/>
          <a:lstStyle/>
          <a:p>
            <a:fld id="{CB6798A2-9129-43B6-82F7-7155B82A6B76}" type="slidenum">
              <a:rPr lang="tr-TR" smtClean="0"/>
              <a:t>‹#›</a:t>
            </a:fld>
            <a:endParaRPr lang="tr-TR"/>
          </a:p>
        </p:txBody>
      </p:sp>
    </p:spTree>
    <p:extLst>
      <p:ext uri="{BB962C8B-B14F-4D97-AF65-F5344CB8AC3E}">
        <p14:creationId xmlns:p14="http://schemas.microsoft.com/office/powerpoint/2010/main" val="141152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38516D-22F8-4655-951A-EA70777E9BF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93B6C29-255B-4CDF-BD89-1E03F87CEB3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FCAAA0E-BB9F-4E14-9147-F749E9479244}"/>
              </a:ext>
            </a:extLst>
          </p:cNvPr>
          <p:cNvSpPr>
            <a:spLocks noGrp="1"/>
          </p:cNvSpPr>
          <p:nvPr>
            <p:ph type="dt" sz="half" idx="10"/>
          </p:nvPr>
        </p:nvSpPr>
        <p:spPr/>
        <p:txBody>
          <a:bodyPr/>
          <a:lstStyle/>
          <a:p>
            <a:fld id="{B8B78E47-68F8-499F-93BF-5D89E51C0538}" type="datetimeFigureOut">
              <a:rPr lang="tr-TR" smtClean="0"/>
              <a:t>23.2.2022</a:t>
            </a:fld>
            <a:endParaRPr lang="tr-TR"/>
          </a:p>
        </p:txBody>
      </p:sp>
      <p:sp>
        <p:nvSpPr>
          <p:cNvPr id="5" name="Alt Bilgi Yer Tutucusu 4">
            <a:extLst>
              <a:ext uri="{FF2B5EF4-FFF2-40B4-BE49-F238E27FC236}">
                <a16:creationId xmlns:a16="http://schemas.microsoft.com/office/drawing/2014/main" id="{5EBA2D5F-1FEA-4BDA-93B5-D2B60560922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AC4232A-9E73-4F78-83BF-D713A50390F8}"/>
              </a:ext>
            </a:extLst>
          </p:cNvPr>
          <p:cNvSpPr>
            <a:spLocks noGrp="1"/>
          </p:cNvSpPr>
          <p:nvPr>
            <p:ph type="sldNum" sz="quarter" idx="12"/>
          </p:nvPr>
        </p:nvSpPr>
        <p:spPr/>
        <p:txBody>
          <a:bodyPr/>
          <a:lstStyle/>
          <a:p>
            <a:fld id="{CB6798A2-9129-43B6-82F7-7155B82A6B76}" type="slidenum">
              <a:rPr lang="tr-TR" smtClean="0"/>
              <a:t>‹#›</a:t>
            </a:fld>
            <a:endParaRPr lang="tr-TR"/>
          </a:p>
        </p:txBody>
      </p:sp>
    </p:spTree>
    <p:extLst>
      <p:ext uri="{BB962C8B-B14F-4D97-AF65-F5344CB8AC3E}">
        <p14:creationId xmlns:p14="http://schemas.microsoft.com/office/powerpoint/2010/main" val="176172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71DBF0-337C-4FC8-B304-E7019C76A60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DBEE7BF-46E8-448D-BA17-8751530B37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40E2097-8B2C-458E-B2F3-5C3A3070A697}"/>
              </a:ext>
            </a:extLst>
          </p:cNvPr>
          <p:cNvSpPr>
            <a:spLocks noGrp="1"/>
          </p:cNvSpPr>
          <p:nvPr>
            <p:ph type="dt" sz="half" idx="10"/>
          </p:nvPr>
        </p:nvSpPr>
        <p:spPr/>
        <p:txBody>
          <a:bodyPr/>
          <a:lstStyle/>
          <a:p>
            <a:fld id="{B8B78E47-68F8-499F-93BF-5D89E51C0538}" type="datetimeFigureOut">
              <a:rPr lang="tr-TR" smtClean="0"/>
              <a:t>23.2.2022</a:t>
            </a:fld>
            <a:endParaRPr lang="tr-TR"/>
          </a:p>
        </p:txBody>
      </p:sp>
      <p:sp>
        <p:nvSpPr>
          <p:cNvPr id="5" name="Alt Bilgi Yer Tutucusu 4">
            <a:extLst>
              <a:ext uri="{FF2B5EF4-FFF2-40B4-BE49-F238E27FC236}">
                <a16:creationId xmlns:a16="http://schemas.microsoft.com/office/drawing/2014/main" id="{A29E8463-FBF7-494C-88F0-7C412F494B7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00210B-8525-42CE-ABAE-022AC996D42A}"/>
              </a:ext>
            </a:extLst>
          </p:cNvPr>
          <p:cNvSpPr>
            <a:spLocks noGrp="1"/>
          </p:cNvSpPr>
          <p:nvPr>
            <p:ph type="sldNum" sz="quarter" idx="12"/>
          </p:nvPr>
        </p:nvSpPr>
        <p:spPr/>
        <p:txBody>
          <a:bodyPr/>
          <a:lstStyle/>
          <a:p>
            <a:fld id="{CB6798A2-9129-43B6-82F7-7155B82A6B76}" type="slidenum">
              <a:rPr lang="tr-TR" smtClean="0"/>
              <a:t>‹#›</a:t>
            </a:fld>
            <a:endParaRPr lang="tr-TR"/>
          </a:p>
        </p:txBody>
      </p:sp>
    </p:spTree>
    <p:extLst>
      <p:ext uri="{BB962C8B-B14F-4D97-AF65-F5344CB8AC3E}">
        <p14:creationId xmlns:p14="http://schemas.microsoft.com/office/powerpoint/2010/main" val="393405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7AE205-1D07-4DD4-8221-57E6D1D8F14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542C2B1-E587-4BFD-811F-F86E7C2F2F1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15AEDD8-C4EF-445F-B25F-3263B377F52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F574623-849D-4F24-8E48-B468CC326B96}"/>
              </a:ext>
            </a:extLst>
          </p:cNvPr>
          <p:cNvSpPr>
            <a:spLocks noGrp="1"/>
          </p:cNvSpPr>
          <p:nvPr>
            <p:ph type="dt" sz="half" idx="10"/>
          </p:nvPr>
        </p:nvSpPr>
        <p:spPr/>
        <p:txBody>
          <a:bodyPr/>
          <a:lstStyle/>
          <a:p>
            <a:fld id="{B8B78E47-68F8-499F-93BF-5D89E51C0538}" type="datetimeFigureOut">
              <a:rPr lang="tr-TR" smtClean="0"/>
              <a:t>23.2.2022</a:t>
            </a:fld>
            <a:endParaRPr lang="tr-TR"/>
          </a:p>
        </p:txBody>
      </p:sp>
      <p:sp>
        <p:nvSpPr>
          <p:cNvPr id="6" name="Alt Bilgi Yer Tutucusu 5">
            <a:extLst>
              <a:ext uri="{FF2B5EF4-FFF2-40B4-BE49-F238E27FC236}">
                <a16:creationId xmlns:a16="http://schemas.microsoft.com/office/drawing/2014/main" id="{A40BF11B-3BDF-4804-9362-F7A813A74AB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926EDC4-88EB-47A7-AA86-67D26EDD9E2E}"/>
              </a:ext>
            </a:extLst>
          </p:cNvPr>
          <p:cNvSpPr>
            <a:spLocks noGrp="1"/>
          </p:cNvSpPr>
          <p:nvPr>
            <p:ph type="sldNum" sz="quarter" idx="12"/>
          </p:nvPr>
        </p:nvSpPr>
        <p:spPr/>
        <p:txBody>
          <a:bodyPr/>
          <a:lstStyle/>
          <a:p>
            <a:fld id="{CB6798A2-9129-43B6-82F7-7155B82A6B76}" type="slidenum">
              <a:rPr lang="tr-TR" smtClean="0"/>
              <a:t>‹#›</a:t>
            </a:fld>
            <a:endParaRPr lang="tr-TR"/>
          </a:p>
        </p:txBody>
      </p:sp>
    </p:spTree>
    <p:extLst>
      <p:ext uri="{BB962C8B-B14F-4D97-AF65-F5344CB8AC3E}">
        <p14:creationId xmlns:p14="http://schemas.microsoft.com/office/powerpoint/2010/main" val="158442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6DAFD8-E15F-49E1-B46B-D8F0A75F755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02FBD13-C0A2-4A47-A669-8614400D3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7D1BDC2-0B22-4B25-9CF7-EC75477C33C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80A66AB-1355-48B7-9981-DA5324BBC1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7BE983D-3D94-4699-9FF6-4E62CB0C343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BC69686-F6BB-4D12-86A6-E1C1274D06F1}"/>
              </a:ext>
            </a:extLst>
          </p:cNvPr>
          <p:cNvSpPr>
            <a:spLocks noGrp="1"/>
          </p:cNvSpPr>
          <p:nvPr>
            <p:ph type="dt" sz="half" idx="10"/>
          </p:nvPr>
        </p:nvSpPr>
        <p:spPr/>
        <p:txBody>
          <a:bodyPr/>
          <a:lstStyle/>
          <a:p>
            <a:fld id="{B8B78E47-68F8-499F-93BF-5D89E51C0538}" type="datetimeFigureOut">
              <a:rPr lang="tr-TR" smtClean="0"/>
              <a:t>23.2.2022</a:t>
            </a:fld>
            <a:endParaRPr lang="tr-TR"/>
          </a:p>
        </p:txBody>
      </p:sp>
      <p:sp>
        <p:nvSpPr>
          <p:cNvPr id="8" name="Alt Bilgi Yer Tutucusu 7">
            <a:extLst>
              <a:ext uri="{FF2B5EF4-FFF2-40B4-BE49-F238E27FC236}">
                <a16:creationId xmlns:a16="http://schemas.microsoft.com/office/drawing/2014/main" id="{A8F96438-A138-4723-B624-65ED85586FA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A35DE36-269C-4FBC-86C4-8EF6738F9EBF}"/>
              </a:ext>
            </a:extLst>
          </p:cNvPr>
          <p:cNvSpPr>
            <a:spLocks noGrp="1"/>
          </p:cNvSpPr>
          <p:nvPr>
            <p:ph type="sldNum" sz="quarter" idx="12"/>
          </p:nvPr>
        </p:nvSpPr>
        <p:spPr/>
        <p:txBody>
          <a:bodyPr/>
          <a:lstStyle/>
          <a:p>
            <a:fld id="{CB6798A2-9129-43B6-82F7-7155B82A6B76}" type="slidenum">
              <a:rPr lang="tr-TR" smtClean="0"/>
              <a:t>‹#›</a:t>
            </a:fld>
            <a:endParaRPr lang="tr-TR"/>
          </a:p>
        </p:txBody>
      </p:sp>
    </p:spTree>
    <p:extLst>
      <p:ext uri="{BB962C8B-B14F-4D97-AF65-F5344CB8AC3E}">
        <p14:creationId xmlns:p14="http://schemas.microsoft.com/office/powerpoint/2010/main" val="2244217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DF793C-B5E5-4C66-BE0D-D8C82FE627F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941690B-7E50-4CDF-85D2-185746073418}"/>
              </a:ext>
            </a:extLst>
          </p:cNvPr>
          <p:cNvSpPr>
            <a:spLocks noGrp="1"/>
          </p:cNvSpPr>
          <p:nvPr>
            <p:ph type="dt" sz="half" idx="10"/>
          </p:nvPr>
        </p:nvSpPr>
        <p:spPr/>
        <p:txBody>
          <a:bodyPr/>
          <a:lstStyle/>
          <a:p>
            <a:fld id="{B8B78E47-68F8-499F-93BF-5D89E51C0538}" type="datetimeFigureOut">
              <a:rPr lang="tr-TR" smtClean="0"/>
              <a:t>23.2.2022</a:t>
            </a:fld>
            <a:endParaRPr lang="tr-TR"/>
          </a:p>
        </p:txBody>
      </p:sp>
      <p:sp>
        <p:nvSpPr>
          <p:cNvPr id="4" name="Alt Bilgi Yer Tutucusu 3">
            <a:extLst>
              <a:ext uri="{FF2B5EF4-FFF2-40B4-BE49-F238E27FC236}">
                <a16:creationId xmlns:a16="http://schemas.microsoft.com/office/drawing/2014/main" id="{9CA0C6F3-9121-4476-8616-9F2AE7DF550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5EF40D0-F5BD-4F1D-9EB6-073FE6E363AC}"/>
              </a:ext>
            </a:extLst>
          </p:cNvPr>
          <p:cNvSpPr>
            <a:spLocks noGrp="1"/>
          </p:cNvSpPr>
          <p:nvPr>
            <p:ph type="sldNum" sz="quarter" idx="12"/>
          </p:nvPr>
        </p:nvSpPr>
        <p:spPr/>
        <p:txBody>
          <a:bodyPr/>
          <a:lstStyle/>
          <a:p>
            <a:fld id="{CB6798A2-9129-43B6-82F7-7155B82A6B76}" type="slidenum">
              <a:rPr lang="tr-TR" smtClean="0"/>
              <a:t>‹#›</a:t>
            </a:fld>
            <a:endParaRPr lang="tr-TR"/>
          </a:p>
        </p:txBody>
      </p:sp>
    </p:spTree>
    <p:extLst>
      <p:ext uri="{BB962C8B-B14F-4D97-AF65-F5344CB8AC3E}">
        <p14:creationId xmlns:p14="http://schemas.microsoft.com/office/powerpoint/2010/main" val="238685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B9A56C4-4A90-4BC4-9063-97D6C1869DFC}"/>
              </a:ext>
            </a:extLst>
          </p:cNvPr>
          <p:cNvSpPr>
            <a:spLocks noGrp="1"/>
          </p:cNvSpPr>
          <p:nvPr>
            <p:ph type="dt" sz="half" idx="10"/>
          </p:nvPr>
        </p:nvSpPr>
        <p:spPr/>
        <p:txBody>
          <a:bodyPr/>
          <a:lstStyle/>
          <a:p>
            <a:fld id="{B8B78E47-68F8-499F-93BF-5D89E51C0538}" type="datetimeFigureOut">
              <a:rPr lang="tr-TR" smtClean="0"/>
              <a:t>23.2.2022</a:t>
            </a:fld>
            <a:endParaRPr lang="tr-TR"/>
          </a:p>
        </p:txBody>
      </p:sp>
      <p:sp>
        <p:nvSpPr>
          <p:cNvPr id="3" name="Alt Bilgi Yer Tutucusu 2">
            <a:extLst>
              <a:ext uri="{FF2B5EF4-FFF2-40B4-BE49-F238E27FC236}">
                <a16:creationId xmlns:a16="http://schemas.microsoft.com/office/drawing/2014/main" id="{B4909009-F417-450F-9FC7-50AF2194B43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67D2CB7-6762-4ECD-A6E0-6979E4B86442}"/>
              </a:ext>
            </a:extLst>
          </p:cNvPr>
          <p:cNvSpPr>
            <a:spLocks noGrp="1"/>
          </p:cNvSpPr>
          <p:nvPr>
            <p:ph type="sldNum" sz="quarter" idx="12"/>
          </p:nvPr>
        </p:nvSpPr>
        <p:spPr/>
        <p:txBody>
          <a:bodyPr/>
          <a:lstStyle/>
          <a:p>
            <a:fld id="{CB6798A2-9129-43B6-82F7-7155B82A6B76}" type="slidenum">
              <a:rPr lang="tr-TR" smtClean="0"/>
              <a:t>‹#›</a:t>
            </a:fld>
            <a:endParaRPr lang="tr-TR"/>
          </a:p>
        </p:txBody>
      </p:sp>
    </p:spTree>
    <p:extLst>
      <p:ext uri="{BB962C8B-B14F-4D97-AF65-F5344CB8AC3E}">
        <p14:creationId xmlns:p14="http://schemas.microsoft.com/office/powerpoint/2010/main" val="284262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3786CC-C7D7-40ED-8BDE-046CCAB8D7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655132B-4C45-41F1-B2DF-DEC5CA7A00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51C19AD-B041-48B2-8868-097C88D28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306F55E-D681-48BC-904C-A2134257A47B}"/>
              </a:ext>
            </a:extLst>
          </p:cNvPr>
          <p:cNvSpPr>
            <a:spLocks noGrp="1"/>
          </p:cNvSpPr>
          <p:nvPr>
            <p:ph type="dt" sz="half" idx="10"/>
          </p:nvPr>
        </p:nvSpPr>
        <p:spPr/>
        <p:txBody>
          <a:bodyPr/>
          <a:lstStyle/>
          <a:p>
            <a:fld id="{B8B78E47-68F8-499F-93BF-5D89E51C0538}" type="datetimeFigureOut">
              <a:rPr lang="tr-TR" smtClean="0"/>
              <a:t>23.2.2022</a:t>
            </a:fld>
            <a:endParaRPr lang="tr-TR"/>
          </a:p>
        </p:txBody>
      </p:sp>
      <p:sp>
        <p:nvSpPr>
          <p:cNvPr id="6" name="Alt Bilgi Yer Tutucusu 5">
            <a:extLst>
              <a:ext uri="{FF2B5EF4-FFF2-40B4-BE49-F238E27FC236}">
                <a16:creationId xmlns:a16="http://schemas.microsoft.com/office/drawing/2014/main" id="{1FB99400-570B-4DE6-9660-B6F8565BAD8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C74EE3F-E2FB-430C-AA58-C9F39876A012}"/>
              </a:ext>
            </a:extLst>
          </p:cNvPr>
          <p:cNvSpPr>
            <a:spLocks noGrp="1"/>
          </p:cNvSpPr>
          <p:nvPr>
            <p:ph type="sldNum" sz="quarter" idx="12"/>
          </p:nvPr>
        </p:nvSpPr>
        <p:spPr/>
        <p:txBody>
          <a:bodyPr/>
          <a:lstStyle/>
          <a:p>
            <a:fld id="{CB6798A2-9129-43B6-82F7-7155B82A6B76}" type="slidenum">
              <a:rPr lang="tr-TR" smtClean="0"/>
              <a:t>‹#›</a:t>
            </a:fld>
            <a:endParaRPr lang="tr-TR"/>
          </a:p>
        </p:txBody>
      </p:sp>
    </p:spTree>
    <p:extLst>
      <p:ext uri="{BB962C8B-B14F-4D97-AF65-F5344CB8AC3E}">
        <p14:creationId xmlns:p14="http://schemas.microsoft.com/office/powerpoint/2010/main" val="275168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903046-50A3-4429-8649-6A5E800B121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33506C3-DA31-46BF-A80B-DC06D7C35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31DAD01-AD59-4794-8726-CEF19E4B2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6A404D4-765E-43D3-9825-D16A48EB0758}"/>
              </a:ext>
            </a:extLst>
          </p:cNvPr>
          <p:cNvSpPr>
            <a:spLocks noGrp="1"/>
          </p:cNvSpPr>
          <p:nvPr>
            <p:ph type="dt" sz="half" idx="10"/>
          </p:nvPr>
        </p:nvSpPr>
        <p:spPr/>
        <p:txBody>
          <a:bodyPr/>
          <a:lstStyle/>
          <a:p>
            <a:fld id="{B8B78E47-68F8-499F-93BF-5D89E51C0538}" type="datetimeFigureOut">
              <a:rPr lang="tr-TR" smtClean="0"/>
              <a:t>23.2.2022</a:t>
            </a:fld>
            <a:endParaRPr lang="tr-TR"/>
          </a:p>
        </p:txBody>
      </p:sp>
      <p:sp>
        <p:nvSpPr>
          <p:cNvPr id="6" name="Alt Bilgi Yer Tutucusu 5">
            <a:extLst>
              <a:ext uri="{FF2B5EF4-FFF2-40B4-BE49-F238E27FC236}">
                <a16:creationId xmlns:a16="http://schemas.microsoft.com/office/drawing/2014/main" id="{81194D27-3CF7-4D30-8410-7C3D2758650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005432A-FBDE-4E4A-A937-AD8B3CFEEC9D}"/>
              </a:ext>
            </a:extLst>
          </p:cNvPr>
          <p:cNvSpPr>
            <a:spLocks noGrp="1"/>
          </p:cNvSpPr>
          <p:nvPr>
            <p:ph type="sldNum" sz="quarter" idx="12"/>
          </p:nvPr>
        </p:nvSpPr>
        <p:spPr/>
        <p:txBody>
          <a:bodyPr/>
          <a:lstStyle/>
          <a:p>
            <a:fld id="{CB6798A2-9129-43B6-82F7-7155B82A6B76}" type="slidenum">
              <a:rPr lang="tr-TR" smtClean="0"/>
              <a:t>‹#›</a:t>
            </a:fld>
            <a:endParaRPr lang="tr-TR"/>
          </a:p>
        </p:txBody>
      </p:sp>
    </p:spTree>
    <p:extLst>
      <p:ext uri="{BB962C8B-B14F-4D97-AF65-F5344CB8AC3E}">
        <p14:creationId xmlns:p14="http://schemas.microsoft.com/office/powerpoint/2010/main" val="30885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4295653-942D-437C-A4F1-8D47BE871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D707E11-40AE-4DD8-A25E-5A48EB207C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972C7D8-9A1C-436E-9210-8ECF66BE99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78E47-68F8-499F-93BF-5D89E51C0538}" type="datetimeFigureOut">
              <a:rPr lang="tr-TR" smtClean="0"/>
              <a:t>23.2.2022</a:t>
            </a:fld>
            <a:endParaRPr lang="tr-TR"/>
          </a:p>
        </p:txBody>
      </p:sp>
      <p:sp>
        <p:nvSpPr>
          <p:cNvPr id="5" name="Alt Bilgi Yer Tutucusu 4">
            <a:extLst>
              <a:ext uri="{FF2B5EF4-FFF2-40B4-BE49-F238E27FC236}">
                <a16:creationId xmlns:a16="http://schemas.microsoft.com/office/drawing/2014/main" id="{683670D1-2D28-4838-9263-B2F1B89D60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E13CD15-2720-4EC7-A690-139DC329B8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798A2-9129-43B6-82F7-7155B82A6B76}" type="slidenum">
              <a:rPr lang="tr-TR" smtClean="0"/>
              <a:t>‹#›</a:t>
            </a:fld>
            <a:endParaRPr lang="tr-TR"/>
          </a:p>
        </p:txBody>
      </p:sp>
    </p:spTree>
    <p:extLst>
      <p:ext uri="{BB962C8B-B14F-4D97-AF65-F5344CB8AC3E}">
        <p14:creationId xmlns:p14="http://schemas.microsoft.com/office/powerpoint/2010/main" val="199227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pinar.eker@maltepe.edu.tr" TargetMode="External"/><Relationship Id="rId2" Type="http://schemas.openxmlformats.org/officeDocument/2006/relationships/hyperlink" Target="mailto:pinar.eker@memorial.com.t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DB666A9-4DA3-47DF-BB46-EC6A8FB8AA2F}"/>
              </a:ext>
            </a:extLst>
          </p:cNvPr>
          <p:cNvSpPr>
            <a:spLocks noGrp="1"/>
          </p:cNvSpPr>
          <p:nvPr>
            <p:ph idx="1"/>
          </p:nvPr>
        </p:nvSpPr>
        <p:spPr>
          <a:xfrm>
            <a:off x="704850" y="958850"/>
            <a:ext cx="10515600" cy="4351338"/>
          </a:xfrm>
        </p:spPr>
        <p:txBody>
          <a:bodyPr/>
          <a:lstStyle/>
          <a:p>
            <a:pPr marL="0" indent="0" algn="ctr">
              <a:buNone/>
            </a:pPr>
            <a:endParaRPr lang="tr-TR" b="0" i="0" dirty="0">
              <a:solidFill>
                <a:srgbClr val="1D2228"/>
              </a:solidFill>
              <a:effectLst/>
              <a:latin typeface="YahooSans"/>
            </a:endParaRPr>
          </a:p>
          <a:p>
            <a:pPr marL="0" indent="0" algn="ctr">
              <a:buNone/>
            </a:pPr>
            <a:r>
              <a:rPr lang="tr-TR" b="0" i="0" dirty="0">
                <a:solidFill>
                  <a:srgbClr val="1D2228"/>
                </a:solidFill>
                <a:effectLst/>
              </a:rPr>
              <a:t>TBD-BD PREANALİTİK EVRE SEMPOZYUMU </a:t>
            </a:r>
          </a:p>
          <a:p>
            <a:pPr marL="0" indent="0" algn="ctr">
              <a:buNone/>
            </a:pPr>
            <a:r>
              <a:rPr lang="tr-TR" b="0" i="0" dirty="0">
                <a:solidFill>
                  <a:srgbClr val="1D2228"/>
                </a:solidFill>
                <a:effectLst/>
              </a:rPr>
              <a:t>23 ŞUBAT 2022, VİŞNELİK, ANKARA</a:t>
            </a:r>
          </a:p>
          <a:p>
            <a:pPr marL="0" indent="0" algn="ctr">
              <a:buNone/>
            </a:pPr>
            <a:endParaRPr lang="tr-TR" dirty="0">
              <a:solidFill>
                <a:srgbClr val="1D2228"/>
              </a:solidFill>
            </a:endParaRPr>
          </a:p>
          <a:p>
            <a:pPr marL="0" indent="0" algn="ctr">
              <a:buNone/>
            </a:pPr>
            <a:r>
              <a:rPr lang="nn-NO" b="0" i="0" dirty="0">
                <a:solidFill>
                  <a:srgbClr val="1D2228"/>
                </a:solidFill>
                <a:effectLst/>
              </a:rPr>
              <a:t>Preanalitik evre hatalarının maaliyete etkisi</a:t>
            </a:r>
            <a:endParaRPr lang="tr-TR" b="0" i="0" dirty="0">
              <a:solidFill>
                <a:srgbClr val="1D2228"/>
              </a:solidFill>
              <a:effectLst/>
            </a:endParaRPr>
          </a:p>
          <a:p>
            <a:pPr marL="0" indent="0" algn="ctr">
              <a:buNone/>
            </a:pPr>
            <a:endParaRPr lang="tr-TR" b="0" i="0" dirty="0">
              <a:solidFill>
                <a:srgbClr val="1D2228"/>
              </a:solidFill>
              <a:effectLst/>
            </a:endParaRPr>
          </a:p>
          <a:p>
            <a:pPr marL="0" indent="0" algn="ctr">
              <a:buNone/>
            </a:pPr>
            <a:r>
              <a:rPr lang="tr-TR" b="1" i="1" dirty="0">
                <a:solidFill>
                  <a:srgbClr val="FF0000"/>
                </a:solidFill>
              </a:rPr>
              <a:t>Dr.</a:t>
            </a:r>
            <a:r>
              <a:rPr lang="nn-NO" b="1" i="1" dirty="0">
                <a:solidFill>
                  <a:srgbClr val="FF0000"/>
                </a:solidFill>
                <a:effectLst/>
              </a:rPr>
              <a:t>Pınar Eker</a:t>
            </a:r>
            <a:endParaRPr lang="tr-TR" b="1" i="1" dirty="0">
              <a:solidFill>
                <a:srgbClr val="FF0000"/>
              </a:solidFill>
            </a:endParaRPr>
          </a:p>
        </p:txBody>
      </p:sp>
    </p:spTree>
    <p:extLst>
      <p:ext uri="{BB962C8B-B14F-4D97-AF65-F5344CB8AC3E}">
        <p14:creationId xmlns:p14="http://schemas.microsoft.com/office/powerpoint/2010/main" val="325693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4">
            <a:extLst>
              <a:ext uri="{FF2B5EF4-FFF2-40B4-BE49-F238E27FC236}">
                <a16:creationId xmlns:a16="http://schemas.microsoft.com/office/drawing/2014/main" id="{D9FC4A39-55EA-4C64-B86A-5C6C2F44394D}"/>
              </a:ext>
            </a:extLst>
          </p:cNvPr>
          <p:cNvPicPr>
            <a:picLocks noGrp="1" noChangeAspect="1"/>
          </p:cNvPicPr>
          <p:nvPr>
            <p:ph idx="1"/>
          </p:nvPr>
        </p:nvPicPr>
        <p:blipFill>
          <a:blip r:embed="rId2"/>
          <a:stretch>
            <a:fillRect/>
          </a:stretch>
        </p:blipFill>
        <p:spPr>
          <a:xfrm>
            <a:off x="838200" y="343368"/>
            <a:ext cx="10515600" cy="1996632"/>
          </a:xfrm>
        </p:spPr>
      </p:pic>
      <p:sp>
        <p:nvSpPr>
          <p:cNvPr id="5" name="Metin kutusu 4">
            <a:extLst>
              <a:ext uri="{FF2B5EF4-FFF2-40B4-BE49-F238E27FC236}">
                <a16:creationId xmlns:a16="http://schemas.microsoft.com/office/drawing/2014/main" id="{F8A1D0C9-2A26-45DC-AB7D-7913F8C904E7}"/>
              </a:ext>
            </a:extLst>
          </p:cNvPr>
          <p:cNvSpPr txBox="1"/>
          <p:nvPr/>
        </p:nvSpPr>
        <p:spPr>
          <a:xfrm>
            <a:off x="228600" y="2216085"/>
            <a:ext cx="5067299" cy="4524315"/>
          </a:xfrm>
          <a:prstGeom prst="rect">
            <a:avLst/>
          </a:prstGeom>
          <a:noFill/>
        </p:spPr>
        <p:txBody>
          <a:bodyPr wrap="square">
            <a:spAutoFit/>
          </a:bodyPr>
          <a:lstStyle/>
          <a:p>
            <a:pPr algn="l"/>
            <a:r>
              <a:rPr lang="en-US" sz="1200" b="1" i="0" dirty="0">
                <a:solidFill>
                  <a:srgbClr val="00314C"/>
                </a:solidFill>
                <a:effectLst/>
                <a:latin typeface="Arial" panose="020B0604020202020204" pitchFamily="34" charset="0"/>
              </a:rPr>
              <a:t>ABSTRACT</a:t>
            </a:r>
          </a:p>
          <a:p>
            <a:pPr algn="l"/>
            <a:r>
              <a:rPr lang="en-US" sz="1200" b="1" i="0" dirty="0">
                <a:solidFill>
                  <a:srgbClr val="00314C"/>
                </a:solidFill>
                <a:effectLst/>
                <a:latin typeface="Arial" panose="020B0604020202020204" pitchFamily="34" charset="0"/>
              </a:rPr>
              <a:t>Introduction:</a:t>
            </a:r>
          </a:p>
          <a:p>
            <a:pPr algn="l"/>
            <a:r>
              <a:rPr lang="en-US" sz="1200" b="0" i="0" dirty="0">
                <a:solidFill>
                  <a:srgbClr val="403D39"/>
                </a:solidFill>
                <a:effectLst/>
                <a:latin typeface="Arial" panose="020B0604020202020204" pitchFamily="34" charset="0"/>
              </a:rPr>
              <a:t>Currently, it is well known that quality assurance systems in healthcare organizations are constantly evolving. Quality improvements can reduce costs by avoiding repetition of exams, which results in a waste of time and money for the company, as well as customer and physician dissatisfaction.</a:t>
            </a:r>
          </a:p>
          <a:p>
            <a:pPr algn="l"/>
            <a:r>
              <a:rPr lang="en-US" sz="1200" b="1" i="0" dirty="0">
                <a:solidFill>
                  <a:srgbClr val="00314C"/>
                </a:solidFill>
                <a:effectLst/>
                <a:latin typeface="Arial" panose="020B0604020202020204" pitchFamily="34" charset="0"/>
              </a:rPr>
              <a:t>Objective:</a:t>
            </a:r>
          </a:p>
          <a:p>
            <a:pPr algn="l"/>
            <a:r>
              <a:rPr lang="en-US" sz="1200" b="0" i="0" dirty="0">
                <a:solidFill>
                  <a:srgbClr val="403D39"/>
                </a:solidFill>
                <a:effectLst/>
                <a:latin typeface="Arial" panose="020B0604020202020204" pitchFamily="34" charset="0"/>
              </a:rPr>
              <a:t>To quantify the cost that errors in the pre-analytical phase generate for the laboratory using the collection indicators, direct material cost, and operating cost.</a:t>
            </a:r>
          </a:p>
          <a:p>
            <a:pPr algn="l"/>
            <a:r>
              <a:rPr lang="en-US" sz="1200" b="1" i="0" dirty="0">
                <a:solidFill>
                  <a:srgbClr val="00314C"/>
                </a:solidFill>
                <a:effectLst/>
                <a:latin typeface="Arial" panose="020B0604020202020204" pitchFamily="34" charset="0"/>
              </a:rPr>
              <a:t>Materials and methods:</a:t>
            </a:r>
          </a:p>
          <a:p>
            <a:pPr algn="l"/>
            <a:r>
              <a:rPr lang="en-US" sz="1200" b="0" i="0" dirty="0">
                <a:solidFill>
                  <a:srgbClr val="403D39"/>
                </a:solidFill>
                <a:effectLst/>
                <a:latin typeface="Arial" panose="020B0604020202020204" pitchFamily="34" charset="0"/>
              </a:rPr>
              <a:t>The database of a large laboratory in the city of Porto Alegre, Rio Grande do Sul, was analyzed between January 2013 and July 2014.</a:t>
            </a:r>
          </a:p>
          <a:p>
            <a:pPr algn="l"/>
            <a:r>
              <a:rPr lang="en-US" sz="1200" b="1" i="0" dirty="0">
                <a:solidFill>
                  <a:srgbClr val="00314C"/>
                </a:solidFill>
                <a:effectLst/>
                <a:latin typeface="Arial" panose="020B0604020202020204" pitchFamily="34" charset="0"/>
              </a:rPr>
              <a:t>Results:</a:t>
            </a:r>
          </a:p>
          <a:p>
            <a:pPr algn="l"/>
            <a:r>
              <a:rPr lang="en-US" sz="1200" b="0" i="0" dirty="0">
                <a:solidFill>
                  <a:srgbClr val="403D39"/>
                </a:solidFill>
                <a:effectLst/>
                <a:latin typeface="Arial" panose="020B0604020202020204" pitchFamily="34" charset="0"/>
              </a:rPr>
              <a:t>A total cost of R$ 23,330.71 spent on recollections was obtained. Discussion: Management cost is committed to efficiency in reducing expenses, through studies and analyzes aimed at changing management and conduct processes.</a:t>
            </a:r>
          </a:p>
          <a:p>
            <a:pPr algn="l"/>
            <a:r>
              <a:rPr lang="en-US" sz="1200" b="1" i="0" dirty="0">
                <a:solidFill>
                  <a:srgbClr val="00314C"/>
                </a:solidFill>
                <a:effectLst/>
                <a:latin typeface="Arial" panose="020B0604020202020204" pitchFamily="34" charset="0"/>
              </a:rPr>
              <a:t>Conclusion:</a:t>
            </a:r>
          </a:p>
          <a:p>
            <a:pPr algn="l"/>
            <a:r>
              <a:rPr lang="en-US" sz="1200" b="0" i="0" dirty="0">
                <a:solidFill>
                  <a:srgbClr val="403D39"/>
                </a:solidFill>
                <a:effectLst/>
                <a:latin typeface="Arial" panose="020B0604020202020204" pitchFamily="34" charset="0"/>
              </a:rPr>
              <a:t>Cost management is necessary in any company because in the case where it fails to be carried out, besides the being able to bring the institution down to bankrupt, it brings negative costs, as well as impacts customers and physician’s satisfaction.</a:t>
            </a:r>
          </a:p>
        </p:txBody>
      </p:sp>
      <p:sp>
        <p:nvSpPr>
          <p:cNvPr id="2" name="Metin kutusu 1">
            <a:extLst>
              <a:ext uri="{FF2B5EF4-FFF2-40B4-BE49-F238E27FC236}">
                <a16:creationId xmlns:a16="http://schemas.microsoft.com/office/drawing/2014/main" id="{D512581C-104B-42FC-B430-E60197C90D19}"/>
              </a:ext>
            </a:extLst>
          </p:cNvPr>
          <p:cNvSpPr txBox="1"/>
          <p:nvPr/>
        </p:nvSpPr>
        <p:spPr>
          <a:xfrm>
            <a:off x="7248525" y="2663850"/>
            <a:ext cx="3667125" cy="3323987"/>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tr-TR" sz="2400" dirty="0"/>
              <a:t>Müşteri ve </a:t>
            </a:r>
            <a:r>
              <a:rPr lang="tr-TR" sz="2400" dirty="0" err="1"/>
              <a:t>klinisyen</a:t>
            </a:r>
            <a:r>
              <a:rPr lang="tr-TR" sz="2400" dirty="0"/>
              <a:t> memnuniyetsizliği</a:t>
            </a:r>
          </a:p>
          <a:p>
            <a:pPr marL="285750" indent="-285750">
              <a:buFont typeface="Arial" panose="020B0604020202020204" pitchFamily="34" charset="0"/>
              <a:buChar char="•"/>
            </a:pPr>
            <a:r>
              <a:rPr lang="tr-TR" sz="2400" dirty="0"/>
              <a:t>Direkt materyal  ve </a:t>
            </a:r>
            <a:r>
              <a:rPr lang="tr-TR" sz="2400" dirty="0" err="1"/>
              <a:t>operasyonel</a:t>
            </a:r>
            <a:r>
              <a:rPr lang="tr-TR" sz="2400" dirty="0"/>
              <a:t> maliyet </a:t>
            </a:r>
          </a:p>
          <a:p>
            <a:pPr marL="285750" indent="-285750">
              <a:buFont typeface="Arial" panose="020B0604020202020204" pitchFamily="34" charset="0"/>
              <a:buChar char="•"/>
            </a:pPr>
            <a:r>
              <a:rPr lang="tr-TR" sz="2400" dirty="0"/>
              <a:t>Ocak 2013-Temmuz 2014 arası</a:t>
            </a:r>
          </a:p>
          <a:p>
            <a:pPr marL="285750" indent="-285750">
              <a:buFont typeface="Arial" panose="020B0604020202020204" pitchFamily="34" charset="0"/>
              <a:buChar char="•"/>
            </a:pPr>
            <a:r>
              <a:rPr lang="tr-TR" sz="2400" dirty="0"/>
              <a:t>23.330,71 $ tekrar numune alımı</a:t>
            </a:r>
          </a:p>
          <a:p>
            <a:endParaRPr lang="tr-TR" dirty="0"/>
          </a:p>
        </p:txBody>
      </p:sp>
    </p:spTree>
    <p:extLst>
      <p:ext uri="{BB962C8B-B14F-4D97-AF65-F5344CB8AC3E}">
        <p14:creationId xmlns:p14="http://schemas.microsoft.com/office/powerpoint/2010/main" val="308095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C06BA09-E4BF-4109-97D6-FD1B1768DD98}"/>
              </a:ext>
            </a:extLst>
          </p:cNvPr>
          <p:cNvPicPr>
            <a:picLocks noGrp="1" noChangeAspect="1"/>
          </p:cNvPicPr>
          <p:nvPr>
            <p:ph idx="1"/>
          </p:nvPr>
        </p:nvPicPr>
        <p:blipFill>
          <a:blip r:embed="rId2"/>
          <a:stretch>
            <a:fillRect/>
          </a:stretch>
        </p:blipFill>
        <p:spPr>
          <a:xfrm>
            <a:off x="311426" y="765314"/>
            <a:ext cx="6016464" cy="5604027"/>
          </a:xfrm>
        </p:spPr>
      </p:pic>
      <p:sp>
        <p:nvSpPr>
          <p:cNvPr id="7" name="Metin kutusu 6">
            <a:extLst>
              <a:ext uri="{FF2B5EF4-FFF2-40B4-BE49-F238E27FC236}">
                <a16:creationId xmlns:a16="http://schemas.microsoft.com/office/drawing/2014/main" id="{9F8B9865-005D-4AC7-97A9-58F528540B65}"/>
              </a:ext>
            </a:extLst>
          </p:cNvPr>
          <p:cNvSpPr txBox="1"/>
          <p:nvPr/>
        </p:nvSpPr>
        <p:spPr>
          <a:xfrm>
            <a:off x="524289" y="149145"/>
            <a:ext cx="6096000" cy="369332"/>
          </a:xfrm>
          <a:prstGeom prst="rect">
            <a:avLst/>
          </a:prstGeom>
          <a:noFill/>
        </p:spPr>
        <p:txBody>
          <a:bodyPr wrap="square">
            <a:spAutoFit/>
          </a:bodyPr>
          <a:lstStyle/>
          <a:p>
            <a:r>
              <a:rPr lang="en-US" dirty="0"/>
              <a:t>VALUE IN HEALTH 18  (2015) A1–A307 </a:t>
            </a:r>
            <a:endParaRPr lang="tr-TR" dirty="0"/>
          </a:p>
        </p:txBody>
      </p:sp>
      <p:sp>
        <p:nvSpPr>
          <p:cNvPr id="2" name="Metin kutusu 1">
            <a:extLst>
              <a:ext uri="{FF2B5EF4-FFF2-40B4-BE49-F238E27FC236}">
                <a16:creationId xmlns:a16="http://schemas.microsoft.com/office/drawing/2014/main" id="{51BDEBA9-9D9B-40B9-A073-5D182DD19A36}"/>
              </a:ext>
            </a:extLst>
          </p:cNvPr>
          <p:cNvSpPr txBox="1"/>
          <p:nvPr/>
        </p:nvSpPr>
        <p:spPr>
          <a:xfrm>
            <a:off x="6620289" y="889843"/>
            <a:ext cx="4962962" cy="4524315"/>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tr-TR" dirty="0"/>
              <a:t>&gt;500 yataklı 5 hastane </a:t>
            </a:r>
            <a:r>
              <a:rPr lang="tr-TR" dirty="0" err="1"/>
              <a:t>Çinde</a:t>
            </a:r>
            <a:endParaRPr lang="tr-TR" dirty="0"/>
          </a:p>
          <a:p>
            <a:pPr marL="285750" indent="-285750">
              <a:buFont typeface="Arial" panose="020B0604020202020204" pitchFamily="34" charset="0"/>
              <a:buChar char="•"/>
            </a:pPr>
            <a:r>
              <a:rPr lang="tr-TR" dirty="0" err="1"/>
              <a:t>Operasyonel</a:t>
            </a:r>
            <a:r>
              <a:rPr lang="tr-TR" dirty="0"/>
              <a:t> </a:t>
            </a:r>
            <a:r>
              <a:rPr lang="tr-TR" dirty="0" err="1"/>
              <a:t>maliyet,tıbbi</a:t>
            </a:r>
            <a:r>
              <a:rPr lang="tr-TR" dirty="0"/>
              <a:t> tedavi maliyeti</a:t>
            </a:r>
          </a:p>
          <a:p>
            <a:pPr marL="285750" indent="-285750">
              <a:buFont typeface="Arial" panose="020B0604020202020204" pitchFamily="34" charset="0"/>
              <a:buChar char="•"/>
            </a:pPr>
            <a:r>
              <a:rPr lang="tr-TR" dirty="0"/>
              <a:t>Reddin hafif orta ve şiddetli etkileri </a:t>
            </a:r>
          </a:p>
          <a:p>
            <a:pPr marL="285750" indent="-285750">
              <a:buFont typeface="Arial" panose="020B0604020202020204" pitchFamily="34" charset="0"/>
              <a:buChar char="•"/>
            </a:pPr>
            <a:r>
              <a:rPr lang="tr-TR" dirty="0"/>
              <a:t>Çalışanlarla röportaj şeklinde</a:t>
            </a:r>
          </a:p>
          <a:p>
            <a:pPr marL="285750" indent="-285750">
              <a:buFont typeface="Arial" panose="020B0604020202020204" pitchFamily="34" charset="0"/>
              <a:buChar char="•"/>
            </a:pPr>
            <a:r>
              <a:rPr lang="tr-TR" dirty="0"/>
              <a:t>Hastalar 3 kategoride: kritik yatan hastalar, rutin ayaktan </a:t>
            </a:r>
            <a:r>
              <a:rPr lang="tr-TR" dirty="0" err="1"/>
              <a:t>hastalar,Elektif</a:t>
            </a:r>
            <a:r>
              <a:rPr lang="tr-TR" dirty="0"/>
              <a:t> ameliyat hastaları</a:t>
            </a:r>
          </a:p>
          <a:p>
            <a:pPr marL="285750" indent="-285750">
              <a:buFont typeface="Arial" panose="020B0604020202020204" pitchFamily="34" charset="0"/>
              <a:buChar char="•"/>
            </a:pPr>
            <a:r>
              <a:rPr lang="tr-TR" dirty="0"/>
              <a:t>Bir hatanın bu gruplara farklı etki ve sonuçları model üzerinden hesaplanmış</a:t>
            </a:r>
          </a:p>
          <a:p>
            <a:pPr marL="285750" indent="-285750">
              <a:buFont typeface="Arial" panose="020B0604020202020204" pitchFamily="34" charset="0"/>
              <a:buChar char="•"/>
            </a:pPr>
            <a:r>
              <a:rPr lang="tr-TR" dirty="0"/>
              <a:t>Kritik hasta için bir kan numunesi reddi 250$</a:t>
            </a:r>
          </a:p>
          <a:p>
            <a:pPr marL="285750" indent="-285750">
              <a:buFont typeface="Arial" panose="020B0604020202020204" pitchFamily="34" charset="0"/>
              <a:buChar char="•"/>
            </a:pPr>
            <a:r>
              <a:rPr lang="tr-TR" dirty="0"/>
              <a:t>bir kan numunesi reddi 31$normal yatan hasta</a:t>
            </a:r>
          </a:p>
          <a:p>
            <a:pPr marL="285750" indent="-285750">
              <a:buFont typeface="Arial" panose="020B0604020202020204" pitchFamily="34" charset="0"/>
              <a:buChar char="•"/>
            </a:pPr>
            <a:r>
              <a:rPr lang="tr-TR" dirty="0"/>
              <a:t>bir kan numunesi reddi 39$ ayaktan hasta</a:t>
            </a:r>
          </a:p>
          <a:p>
            <a:pPr marL="285750" indent="-285750">
              <a:buFont typeface="Arial" panose="020B0604020202020204" pitchFamily="34" charset="0"/>
              <a:buChar char="•"/>
            </a:pPr>
            <a:r>
              <a:rPr lang="tr-TR" b="1" dirty="0"/>
              <a:t>bir kan numunesi reddi Ortalama 56$ </a:t>
            </a:r>
          </a:p>
          <a:p>
            <a:pPr marL="285750" indent="-285750">
              <a:buFont typeface="Arial" panose="020B0604020202020204" pitchFamily="34" charset="0"/>
              <a:buChar char="•"/>
            </a:pPr>
            <a:r>
              <a:rPr lang="tr-TR" dirty="0"/>
              <a:t>PA hata hastane işletim </a:t>
            </a:r>
            <a:r>
              <a:rPr lang="tr-TR" b="1" dirty="0"/>
              <a:t>bedelinin % 0.12 si</a:t>
            </a:r>
          </a:p>
          <a:p>
            <a:pPr marL="285750" indent="-285750">
              <a:buFont typeface="Arial" panose="020B0604020202020204" pitchFamily="34" charset="0"/>
              <a:buChar char="•"/>
            </a:pPr>
            <a:r>
              <a:rPr lang="tr-TR" dirty="0"/>
              <a:t>16.913 hasta saati kayıp</a:t>
            </a:r>
          </a:p>
          <a:p>
            <a:pPr marL="285750" indent="-285750">
              <a:buFont typeface="Arial" panose="020B0604020202020204" pitchFamily="34" charset="0"/>
              <a:buChar char="•"/>
            </a:pPr>
            <a:r>
              <a:rPr lang="tr-TR" dirty="0"/>
              <a:t>Öneri: yüksek kaliteli cihaz kullanımı ile PA hata oranını azaltmak</a:t>
            </a:r>
          </a:p>
        </p:txBody>
      </p:sp>
    </p:spTree>
    <p:extLst>
      <p:ext uri="{BB962C8B-B14F-4D97-AF65-F5344CB8AC3E}">
        <p14:creationId xmlns:p14="http://schemas.microsoft.com/office/powerpoint/2010/main" val="189010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4DA1499-F2AB-431B-9E11-B08074486743}"/>
              </a:ext>
            </a:extLst>
          </p:cNvPr>
          <p:cNvPicPr>
            <a:picLocks noGrp="1" noChangeAspect="1"/>
          </p:cNvPicPr>
          <p:nvPr>
            <p:ph idx="1"/>
          </p:nvPr>
        </p:nvPicPr>
        <p:blipFill>
          <a:blip r:embed="rId2"/>
          <a:stretch>
            <a:fillRect/>
          </a:stretch>
        </p:blipFill>
        <p:spPr>
          <a:xfrm>
            <a:off x="0" y="-8771"/>
            <a:ext cx="9067800" cy="2834033"/>
          </a:xfrm>
        </p:spPr>
      </p:pic>
      <p:sp>
        <p:nvSpPr>
          <p:cNvPr id="9" name="Metin kutusu 8">
            <a:extLst>
              <a:ext uri="{FF2B5EF4-FFF2-40B4-BE49-F238E27FC236}">
                <a16:creationId xmlns:a16="http://schemas.microsoft.com/office/drawing/2014/main" id="{1E16720C-A5FA-4DD5-B828-58185A09FDF1}"/>
              </a:ext>
            </a:extLst>
          </p:cNvPr>
          <p:cNvSpPr txBox="1"/>
          <p:nvPr/>
        </p:nvSpPr>
        <p:spPr>
          <a:xfrm>
            <a:off x="263387" y="4212969"/>
            <a:ext cx="6315075" cy="2246769"/>
          </a:xfrm>
          <a:prstGeom prst="rect">
            <a:avLst/>
          </a:prstGeom>
          <a:noFill/>
        </p:spPr>
        <p:txBody>
          <a:bodyPr wrap="square">
            <a:spAutoFit/>
          </a:bodyPr>
          <a:lstStyle/>
          <a:p>
            <a:pPr algn="l"/>
            <a:r>
              <a:rPr lang="en-US" sz="1400" b="0" i="0" dirty="0">
                <a:solidFill>
                  <a:srgbClr val="222222"/>
                </a:solidFill>
                <a:effectLst/>
              </a:rPr>
              <a:t>She presented findings from the analysis here at the Pathology and Lab Medicine 2016 American Society for Clinical Pathology (ASCP) Annual Meeting.</a:t>
            </a:r>
          </a:p>
          <a:p>
            <a:pPr algn="l"/>
            <a:r>
              <a:rPr lang="en-US" sz="1400" b="0" i="0" dirty="0">
                <a:solidFill>
                  <a:srgbClr val="222222"/>
                </a:solidFill>
                <a:effectLst/>
              </a:rPr>
              <a:t>To get a better handle on just how much seemingly innocuous errors actually cost, </a:t>
            </a:r>
            <a:r>
              <a:rPr lang="en-US" sz="1400" b="0" i="0" dirty="0" err="1">
                <a:solidFill>
                  <a:srgbClr val="222222"/>
                </a:solidFill>
                <a:effectLst/>
              </a:rPr>
              <a:t>Atwaru</a:t>
            </a:r>
            <a:r>
              <a:rPr lang="en-US" sz="1400" b="0" i="0" dirty="0">
                <a:solidFill>
                  <a:srgbClr val="222222"/>
                </a:solidFill>
                <a:effectLst/>
              </a:rPr>
              <a:t> and her colleagues conducted a retrospective cost analysis associated with the most common errors at Northwell Health Laboratories, a large central core lab and 16 hospital labs that perform more than 19 million billable tests each year. The ultimate goal was to use the information to educate staff about avoiding mistakes in the future.</a:t>
            </a:r>
          </a:p>
          <a:p>
            <a:r>
              <a:rPr lang="en-US" sz="1400" b="0" i="0" dirty="0">
                <a:solidFill>
                  <a:srgbClr val="222222"/>
                </a:solidFill>
                <a:effectLst/>
              </a:rPr>
              <a:t/>
            </a:r>
            <a:br>
              <a:rPr lang="en-US" sz="1400" b="0" i="0" dirty="0">
                <a:solidFill>
                  <a:srgbClr val="222222"/>
                </a:solidFill>
                <a:effectLst/>
              </a:rPr>
            </a:br>
            <a:endParaRPr lang="tr-TR" sz="1400" dirty="0"/>
          </a:p>
        </p:txBody>
      </p:sp>
      <p:sp>
        <p:nvSpPr>
          <p:cNvPr id="11" name="Metin kutusu 10">
            <a:extLst>
              <a:ext uri="{FF2B5EF4-FFF2-40B4-BE49-F238E27FC236}">
                <a16:creationId xmlns:a16="http://schemas.microsoft.com/office/drawing/2014/main" id="{1F68D181-C69B-43A4-9920-E073772F9F82}"/>
              </a:ext>
            </a:extLst>
          </p:cNvPr>
          <p:cNvSpPr txBox="1"/>
          <p:nvPr/>
        </p:nvSpPr>
        <p:spPr>
          <a:xfrm>
            <a:off x="873919" y="2896997"/>
            <a:ext cx="6096000" cy="923330"/>
          </a:xfrm>
          <a:prstGeom prst="rect">
            <a:avLst/>
          </a:prstGeom>
          <a:noFill/>
        </p:spPr>
        <p:txBody>
          <a:bodyPr wrap="square">
            <a:spAutoFit/>
          </a:bodyPr>
          <a:lstStyle/>
          <a:p>
            <a:r>
              <a:rPr lang="en-US" b="0" i="0" dirty="0">
                <a:solidFill>
                  <a:srgbClr val="222222"/>
                </a:solidFill>
                <a:effectLst/>
                <a:latin typeface="proxima_nova_rgregular"/>
              </a:rPr>
              <a:t>"It's an eye-opener for the staff," said Alia </a:t>
            </a:r>
            <a:r>
              <a:rPr lang="en-US" b="0" i="0" dirty="0" err="1">
                <a:solidFill>
                  <a:srgbClr val="222222"/>
                </a:solidFill>
                <a:effectLst/>
                <a:latin typeface="proxima_nova_rgregular"/>
              </a:rPr>
              <a:t>Atwaru</a:t>
            </a:r>
            <a:r>
              <a:rPr lang="en-US" b="0" i="0" dirty="0">
                <a:solidFill>
                  <a:srgbClr val="222222"/>
                </a:solidFill>
                <a:effectLst/>
                <a:latin typeface="proxima_nova_rgregular"/>
              </a:rPr>
              <a:t>, MHA, from Northwell Health and the Hofstra North Shore–LIJ School of Medicine in Hempstead, New York.</a:t>
            </a:r>
            <a:endParaRPr lang="tr-TR" dirty="0"/>
          </a:p>
        </p:txBody>
      </p:sp>
      <p:sp>
        <p:nvSpPr>
          <p:cNvPr id="13" name="Metin kutusu 12">
            <a:extLst>
              <a:ext uri="{FF2B5EF4-FFF2-40B4-BE49-F238E27FC236}">
                <a16:creationId xmlns:a16="http://schemas.microsoft.com/office/drawing/2014/main" id="{298214B4-CFED-4B1B-AC26-DDAD07A5332B}"/>
              </a:ext>
            </a:extLst>
          </p:cNvPr>
          <p:cNvSpPr txBox="1"/>
          <p:nvPr/>
        </p:nvSpPr>
        <p:spPr>
          <a:xfrm>
            <a:off x="7785239" y="4391218"/>
            <a:ext cx="4143374" cy="1200329"/>
          </a:xfrm>
          <a:prstGeom prst="rect">
            <a:avLst/>
          </a:prstGeom>
          <a:noFill/>
        </p:spPr>
        <p:txBody>
          <a:bodyPr wrap="square">
            <a:spAutoFit/>
          </a:bodyPr>
          <a:lstStyle/>
          <a:p>
            <a:r>
              <a:rPr lang="en-US" b="0" i="0" dirty="0">
                <a:solidFill>
                  <a:srgbClr val="222222"/>
                </a:solidFill>
                <a:effectLst/>
                <a:latin typeface="proxima_nova_rgregular"/>
              </a:rPr>
              <a:t>Pathology and Lab Medicine 2016 American Society for Clinical Pathology (ASCP) Annual Meeting: Poster LP10. Presented September 14, 2016.</a:t>
            </a:r>
            <a:endParaRPr lang="tr-TR" dirty="0"/>
          </a:p>
        </p:txBody>
      </p:sp>
      <p:sp>
        <p:nvSpPr>
          <p:cNvPr id="2" name="Metin kutusu 1">
            <a:extLst>
              <a:ext uri="{FF2B5EF4-FFF2-40B4-BE49-F238E27FC236}">
                <a16:creationId xmlns:a16="http://schemas.microsoft.com/office/drawing/2014/main" id="{A8BE9A60-BEF5-46D7-86FC-640CACD81DEA}"/>
              </a:ext>
            </a:extLst>
          </p:cNvPr>
          <p:cNvSpPr txBox="1"/>
          <p:nvPr/>
        </p:nvSpPr>
        <p:spPr>
          <a:xfrm>
            <a:off x="7154934" y="3094536"/>
            <a:ext cx="4773679" cy="923330"/>
          </a:xfrm>
          <a:prstGeom prst="rect">
            <a:avLst/>
          </a:prstGeom>
          <a:solidFill>
            <a:schemeClr val="accent2">
              <a:lumMod val="20000"/>
              <a:lumOff val="80000"/>
            </a:schemeClr>
          </a:solidFill>
        </p:spPr>
        <p:txBody>
          <a:bodyPr wrap="none" rtlCol="0">
            <a:spAutoFit/>
          </a:bodyPr>
          <a:lstStyle/>
          <a:p>
            <a:pPr marL="285750" indent="-285750">
              <a:buFont typeface="Arial" panose="020B0604020202020204" pitchFamily="34" charset="0"/>
              <a:buChar char="•"/>
            </a:pPr>
            <a:r>
              <a:rPr lang="tr-TR" dirty="0"/>
              <a:t>16 hastane</a:t>
            </a:r>
          </a:p>
          <a:p>
            <a:pPr marL="285750" indent="-285750">
              <a:buFont typeface="Arial" panose="020B0604020202020204" pitchFamily="34" charset="0"/>
              <a:buChar char="•"/>
            </a:pPr>
            <a:r>
              <a:rPr lang="tr-TR" dirty="0"/>
              <a:t>19 milyon test</a:t>
            </a:r>
          </a:p>
          <a:p>
            <a:pPr marL="285750" indent="-285750">
              <a:buFont typeface="Arial" panose="020B0604020202020204" pitchFamily="34" charset="0"/>
              <a:buChar char="•"/>
            </a:pPr>
            <a:r>
              <a:rPr lang="tr-TR" dirty="0" err="1"/>
              <a:t>Newyork</a:t>
            </a:r>
            <a:r>
              <a:rPr lang="tr-TR" dirty="0"/>
              <a:t> </a:t>
            </a:r>
            <a:r>
              <a:rPr lang="tr-TR" dirty="0" err="1"/>
              <a:t>Northwell</a:t>
            </a:r>
            <a:r>
              <a:rPr lang="tr-TR" dirty="0"/>
              <a:t> </a:t>
            </a:r>
            <a:r>
              <a:rPr lang="tr-TR" dirty="0" err="1"/>
              <a:t>Health</a:t>
            </a:r>
            <a:r>
              <a:rPr lang="tr-TR" dirty="0"/>
              <a:t> Laboratuvarlarında</a:t>
            </a:r>
          </a:p>
        </p:txBody>
      </p:sp>
    </p:spTree>
    <p:extLst>
      <p:ext uri="{BB962C8B-B14F-4D97-AF65-F5344CB8AC3E}">
        <p14:creationId xmlns:p14="http://schemas.microsoft.com/office/powerpoint/2010/main" val="402357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D148879-6532-4857-8C38-0ECFCC6AB760}"/>
              </a:ext>
            </a:extLst>
          </p:cNvPr>
          <p:cNvSpPr>
            <a:spLocks noGrp="1"/>
          </p:cNvSpPr>
          <p:nvPr>
            <p:ph idx="1"/>
          </p:nvPr>
        </p:nvSpPr>
        <p:spPr>
          <a:xfrm>
            <a:off x="838200" y="997295"/>
            <a:ext cx="10515600" cy="2557532"/>
          </a:xfrm>
        </p:spPr>
        <p:txBody>
          <a:bodyPr>
            <a:normAutofit fontScale="92500"/>
          </a:bodyPr>
          <a:lstStyle/>
          <a:p>
            <a:r>
              <a:rPr lang="en-US" b="0" i="0" dirty="0" err="1">
                <a:solidFill>
                  <a:srgbClr val="222222"/>
                </a:solidFill>
                <a:effectLst/>
              </a:rPr>
              <a:t>Atwaru</a:t>
            </a:r>
            <a:r>
              <a:rPr lang="en-US" b="0" i="0" dirty="0">
                <a:solidFill>
                  <a:srgbClr val="222222"/>
                </a:solidFill>
                <a:effectLst/>
              </a:rPr>
              <a:t> and her colleagues conducted a retrospective cost analysis associated with the most common errors at Northwell Health Laboratories, </a:t>
            </a:r>
            <a:endParaRPr lang="tr-TR" b="0" i="0" dirty="0">
              <a:solidFill>
                <a:srgbClr val="222222"/>
              </a:solidFill>
              <a:effectLst/>
            </a:endParaRPr>
          </a:p>
          <a:p>
            <a:r>
              <a:rPr lang="en-US" b="0" i="0" dirty="0">
                <a:solidFill>
                  <a:srgbClr val="222222"/>
                </a:solidFill>
                <a:effectLst/>
              </a:rPr>
              <a:t>a large central core lab and 16 hospital labs that perform more than 19 million billable tests each year. </a:t>
            </a:r>
            <a:endParaRPr lang="tr-TR" b="0" i="0" dirty="0">
              <a:solidFill>
                <a:srgbClr val="222222"/>
              </a:solidFill>
              <a:effectLst/>
            </a:endParaRPr>
          </a:p>
          <a:p>
            <a:r>
              <a:rPr lang="en-US" b="0" i="0" dirty="0">
                <a:solidFill>
                  <a:srgbClr val="222222"/>
                </a:solidFill>
                <a:effectLst/>
              </a:rPr>
              <a:t>The ultimate goal was to use the information to educate staff about avoiding mistakes in the future.</a:t>
            </a:r>
            <a:endParaRPr lang="tr-TR" dirty="0"/>
          </a:p>
        </p:txBody>
      </p:sp>
      <p:sp>
        <p:nvSpPr>
          <p:cNvPr id="4" name="Metin kutusu 3">
            <a:extLst>
              <a:ext uri="{FF2B5EF4-FFF2-40B4-BE49-F238E27FC236}">
                <a16:creationId xmlns:a16="http://schemas.microsoft.com/office/drawing/2014/main" id="{BE7B43B4-CA7B-4027-8213-AA7868D281F6}"/>
              </a:ext>
            </a:extLst>
          </p:cNvPr>
          <p:cNvSpPr txBox="1"/>
          <p:nvPr/>
        </p:nvSpPr>
        <p:spPr>
          <a:xfrm>
            <a:off x="1504757" y="4258666"/>
            <a:ext cx="3831626" cy="1477328"/>
          </a:xfrm>
          <a:prstGeom prst="rect">
            <a:avLst/>
          </a:prstGeom>
          <a:solidFill>
            <a:schemeClr val="accent2">
              <a:lumMod val="20000"/>
              <a:lumOff val="80000"/>
            </a:schemeClr>
          </a:solidFill>
        </p:spPr>
        <p:txBody>
          <a:bodyPr wrap="none" rtlCol="0">
            <a:spAutoFit/>
          </a:bodyPr>
          <a:lstStyle/>
          <a:p>
            <a:pPr marL="285750" indent="-285750">
              <a:buFont typeface="Arial" panose="020B0604020202020204" pitchFamily="34" charset="0"/>
              <a:buChar char="•"/>
            </a:pPr>
            <a:r>
              <a:rPr lang="tr-TR" sz="2400" dirty="0" err="1"/>
              <a:t>Retrospektiv</a:t>
            </a:r>
            <a:endParaRPr lang="tr-TR" sz="2400" dirty="0"/>
          </a:p>
          <a:p>
            <a:pPr marL="285750" indent="-285750">
              <a:buFont typeface="Arial" panose="020B0604020202020204" pitchFamily="34" charset="0"/>
              <a:buChar char="•"/>
            </a:pPr>
            <a:r>
              <a:rPr lang="tr-TR" sz="2400" dirty="0"/>
              <a:t>Bir </a:t>
            </a:r>
            <a:r>
              <a:rPr lang="tr-TR" sz="2400" dirty="0" err="1"/>
              <a:t>core</a:t>
            </a:r>
            <a:r>
              <a:rPr lang="tr-TR" sz="2400" dirty="0"/>
              <a:t> </a:t>
            </a:r>
            <a:r>
              <a:rPr lang="tr-TR" sz="2400" dirty="0" err="1"/>
              <a:t>lab</a:t>
            </a:r>
            <a:r>
              <a:rPr lang="tr-TR" sz="2400" dirty="0"/>
              <a:t> 16 </a:t>
            </a:r>
            <a:r>
              <a:rPr lang="tr-TR" sz="2400" dirty="0" err="1"/>
              <a:t>periferik</a:t>
            </a:r>
            <a:r>
              <a:rPr lang="tr-TR" sz="2400" dirty="0"/>
              <a:t> </a:t>
            </a:r>
            <a:r>
              <a:rPr lang="tr-TR" sz="2400" dirty="0" err="1"/>
              <a:t>lab</a:t>
            </a:r>
            <a:endParaRPr lang="tr-TR" sz="2400" dirty="0"/>
          </a:p>
          <a:p>
            <a:pPr marL="285750" indent="-285750">
              <a:buFont typeface="Arial" panose="020B0604020202020204" pitchFamily="34" charset="0"/>
              <a:buChar char="•"/>
            </a:pPr>
            <a:r>
              <a:rPr lang="tr-TR" sz="2400" dirty="0"/>
              <a:t>19 milyon test yılda</a:t>
            </a:r>
          </a:p>
          <a:p>
            <a:endParaRPr lang="tr-TR" dirty="0"/>
          </a:p>
        </p:txBody>
      </p:sp>
      <p:pic>
        <p:nvPicPr>
          <p:cNvPr id="5" name="Resim 4">
            <a:extLst>
              <a:ext uri="{FF2B5EF4-FFF2-40B4-BE49-F238E27FC236}">
                <a16:creationId xmlns:a16="http://schemas.microsoft.com/office/drawing/2014/main" id="{B48D3620-16CE-4F50-8D2F-517446DDD947}"/>
              </a:ext>
            </a:extLst>
          </p:cNvPr>
          <p:cNvPicPr>
            <a:picLocks noChangeAspect="1"/>
          </p:cNvPicPr>
          <p:nvPr/>
        </p:nvPicPr>
        <p:blipFill>
          <a:blip r:embed="rId2"/>
          <a:stretch>
            <a:fillRect/>
          </a:stretch>
        </p:blipFill>
        <p:spPr>
          <a:xfrm>
            <a:off x="6167437" y="3554827"/>
            <a:ext cx="5186363" cy="2866809"/>
          </a:xfrm>
          <a:prstGeom prst="rect">
            <a:avLst/>
          </a:prstGeom>
        </p:spPr>
      </p:pic>
    </p:spTree>
    <p:extLst>
      <p:ext uri="{BB962C8B-B14F-4D97-AF65-F5344CB8AC3E}">
        <p14:creationId xmlns:p14="http://schemas.microsoft.com/office/powerpoint/2010/main" val="357116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13D12E-2FD6-4403-AB90-B90F8AF3185F}"/>
              </a:ext>
            </a:extLst>
          </p:cNvPr>
          <p:cNvSpPr>
            <a:spLocks noGrp="1"/>
          </p:cNvSpPr>
          <p:nvPr>
            <p:ph type="title"/>
          </p:nvPr>
        </p:nvSpPr>
        <p:spPr>
          <a:xfrm>
            <a:off x="552450" y="280987"/>
            <a:ext cx="10515600" cy="682625"/>
          </a:xfrm>
        </p:spPr>
        <p:txBody>
          <a:bodyPr>
            <a:normAutofit/>
          </a:bodyPr>
          <a:lstStyle/>
          <a:p>
            <a:r>
              <a:rPr lang="tr-TR" sz="3600" dirty="0">
                <a:latin typeface="+mn-lt"/>
              </a:rPr>
              <a:t>Örnek çalışma </a:t>
            </a:r>
          </a:p>
        </p:txBody>
      </p:sp>
      <p:sp>
        <p:nvSpPr>
          <p:cNvPr id="3" name="İçerik Yer Tutucusu 2">
            <a:extLst>
              <a:ext uri="{FF2B5EF4-FFF2-40B4-BE49-F238E27FC236}">
                <a16:creationId xmlns:a16="http://schemas.microsoft.com/office/drawing/2014/main" id="{95B1A97D-7C76-4EA7-B52C-9AB917865F5D}"/>
              </a:ext>
            </a:extLst>
          </p:cNvPr>
          <p:cNvSpPr>
            <a:spLocks noGrp="1"/>
          </p:cNvSpPr>
          <p:nvPr>
            <p:ph idx="1"/>
          </p:nvPr>
        </p:nvSpPr>
        <p:spPr>
          <a:xfrm>
            <a:off x="261937" y="981075"/>
            <a:ext cx="5648325" cy="5324475"/>
          </a:xfrm>
        </p:spPr>
        <p:txBody>
          <a:bodyPr>
            <a:noAutofit/>
          </a:bodyPr>
          <a:lstStyle/>
          <a:p>
            <a:pPr marL="0" marR="0" algn="just">
              <a:lnSpc>
                <a:spcPct val="107000"/>
              </a:lnSpc>
              <a:spcBef>
                <a:spcPts val="0"/>
              </a:spcBef>
              <a:spcAft>
                <a:spcPts val="800"/>
              </a:spcAft>
            </a:pPr>
            <a:r>
              <a:rPr lang="tr-TR" sz="1600" dirty="0">
                <a:effectLst/>
                <a:ea typeface="Calibri" panose="020F0502020204030204" pitchFamily="34" charset="0"/>
                <a:cs typeface="Arial" panose="020B0604020202020204" pitchFamily="34" charset="0"/>
              </a:rPr>
              <a:t>836 yataklı SBÜ Ümraniye Eğitim Araştırma Hastanesi (ÜEAH) </a:t>
            </a:r>
          </a:p>
          <a:p>
            <a:pPr marL="0" marR="0" algn="just">
              <a:lnSpc>
                <a:spcPct val="107000"/>
              </a:lnSpc>
              <a:spcBef>
                <a:spcPts val="0"/>
              </a:spcBef>
              <a:spcAft>
                <a:spcPts val="800"/>
              </a:spcAft>
            </a:pPr>
            <a:r>
              <a:rPr lang="tr-TR" sz="1600" dirty="0">
                <a:effectLst/>
                <a:ea typeface="Calibri" panose="020F0502020204030204" pitchFamily="34" charset="0"/>
                <a:cs typeface="Arial" panose="020B0604020202020204" pitchFamily="34" charset="0"/>
              </a:rPr>
              <a:t>2019 yılı verileri LBYS üzerinden analiz </a:t>
            </a:r>
          </a:p>
          <a:p>
            <a:pPr marL="0" marR="0" algn="just">
              <a:lnSpc>
                <a:spcPct val="107000"/>
              </a:lnSpc>
              <a:spcBef>
                <a:spcPts val="0"/>
              </a:spcBef>
              <a:spcAft>
                <a:spcPts val="800"/>
              </a:spcAft>
            </a:pPr>
            <a:r>
              <a:rPr lang="tr-TR" sz="1600" dirty="0">
                <a:effectLst/>
                <a:ea typeface="Calibri" panose="020F0502020204030204" pitchFamily="34" charset="0"/>
                <a:cs typeface="Arial" panose="020B0604020202020204" pitchFamily="34" charset="0"/>
              </a:rPr>
              <a:t>13 hastanenin hizmet aldığı 6400 yataklı merkez </a:t>
            </a:r>
          </a:p>
          <a:p>
            <a:pPr marL="0" indent="0" algn="just">
              <a:lnSpc>
                <a:spcPct val="107000"/>
              </a:lnSpc>
              <a:spcBef>
                <a:spcPts val="0"/>
              </a:spcBef>
              <a:spcAft>
                <a:spcPts val="800"/>
              </a:spcAft>
              <a:buNone/>
            </a:pPr>
            <a:r>
              <a:rPr lang="tr-TR" sz="1600" dirty="0">
                <a:effectLst/>
                <a:ea typeface="Calibri" panose="020F0502020204030204" pitchFamily="34" charset="0"/>
                <a:cs typeface="Arial" panose="020B0604020202020204" pitchFamily="34" charset="0"/>
              </a:rPr>
              <a:t>	laboratuvardan hizmet alma oranı %22</a:t>
            </a:r>
          </a:p>
          <a:p>
            <a:pPr marL="685800" lvl="2" indent="0" algn="just">
              <a:lnSpc>
                <a:spcPct val="107000"/>
              </a:lnSpc>
              <a:spcBef>
                <a:spcPts val="0"/>
              </a:spcBef>
              <a:spcAft>
                <a:spcPts val="800"/>
              </a:spcAft>
              <a:buNone/>
            </a:pPr>
            <a:r>
              <a:rPr lang="tr-TR" sz="1600" dirty="0">
                <a:effectLst/>
                <a:ea typeface="Calibri" panose="020F0502020204030204" pitchFamily="34" charset="0"/>
                <a:cs typeface="Arial" panose="020B0604020202020204" pitchFamily="34" charset="0"/>
              </a:rPr>
              <a:t>	kendi laboratuvarında  test çalışma oranı %78</a:t>
            </a:r>
          </a:p>
          <a:p>
            <a:pPr algn="just">
              <a:lnSpc>
                <a:spcPct val="107000"/>
              </a:lnSpc>
              <a:spcBef>
                <a:spcPts val="0"/>
              </a:spcBef>
              <a:spcAft>
                <a:spcPts val="800"/>
              </a:spcAft>
            </a:pPr>
            <a:r>
              <a:rPr lang="tr-TR" sz="1600" dirty="0">
                <a:effectLst/>
                <a:ea typeface="Calibri" panose="020F0502020204030204" pitchFamily="34" charset="0"/>
                <a:cs typeface="Arial" panose="020B0604020202020204" pitchFamily="34" charset="0"/>
              </a:rPr>
              <a:t>genel çok amaçlı hastane birimi ve kadın doğum ve çocuk </a:t>
            </a:r>
          </a:p>
          <a:p>
            <a:pPr marL="0" marR="0" indent="0" algn="just">
              <a:lnSpc>
                <a:spcPct val="107000"/>
              </a:lnSpc>
              <a:spcBef>
                <a:spcPts val="0"/>
              </a:spcBef>
              <a:spcAft>
                <a:spcPts val="800"/>
              </a:spcAft>
              <a:buNone/>
            </a:pPr>
            <a:r>
              <a:rPr lang="tr-TR" sz="1600" dirty="0">
                <a:effectLst/>
                <a:ea typeface="Calibri" panose="020F0502020204030204" pitchFamily="34" charset="0"/>
                <a:cs typeface="Arial" panose="020B0604020202020204" pitchFamily="34" charset="0"/>
              </a:rPr>
              <a:t>hastalıkları hastanesi </a:t>
            </a:r>
          </a:p>
          <a:p>
            <a:r>
              <a:rPr lang="tr-TR" sz="1600" dirty="0">
                <a:effectLst/>
                <a:ea typeface="Calibri" panose="020F0502020204030204" pitchFamily="34" charset="0"/>
                <a:cs typeface="Arial" panose="020B0604020202020204" pitchFamily="34" charset="0"/>
              </a:rPr>
              <a:t>23 adet ameliyathane, </a:t>
            </a:r>
          </a:p>
          <a:p>
            <a:r>
              <a:rPr lang="tr-TR" sz="1600" dirty="0">
                <a:effectLst/>
                <a:ea typeface="Calibri" panose="020F0502020204030204" pitchFamily="34" charset="0"/>
                <a:cs typeface="Arial" panose="020B0604020202020204" pitchFamily="34" charset="0"/>
              </a:rPr>
              <a:t>63 yataklı yeni doğan yoğun bakımı, </a:t>
            </a:r>
          </a:p>
          <a:p>
            <a:r>
              <a:rPr lang="tr-TR" sz="1600" dirty="0">
                <a:effectLst/>
                <a:ea typeface="Calibri" panose="020F0502020204030204" pitchFamily="34" charset="0"/>
                <a:cs typeface="Arial" panose="020B0604020202020204" pitchFamily="34" charset="0"/>
              </a:rPr>
              <a:t>46 yataklı erişkin yoğun bakımı, </a:t>
            </a:r>
          </a:p>
          <a:p>
            <a:r>
              <a:rPr lang="tr-TR" sz="1600" dirty="0">
                <a:effectLst/>
                <a:ea typeface="Calibri" panose="020F0502020204030204" pitchFamily="34" charset="0"/>
                <a:cs typeface="Arial" panose="020B0604020202020204" pitchFamily="34" charset="0"/>
              </a:rPr>
              <a:t>15 yataklı çocuk yoğun bakımı </a:t>
            </a:r>
          </a:p>
          <a:p>
            <a:r>
              <a:rPr lang="tr-TR" sz="1600" dirty="0">
                <a:effectLst/>
                <a:ea typeface="Calibri" panose="020F0502020204030204" pitchFamily="34" charset="0"/>
                <a:cs typeface="Arial" panose="020B0604020202020204" pitchFamily="34" charset="0"/>
              </a:rPr>
              <a:t>2019 yılı için günde ortalama 6500 hasta muayenesi </a:t>
            </a:r>
          </a:p>
          <a:p>
            <a:r>
              <a:rPr lang="tr-TR" sz="1600" dirty="0">
                <a:effectLst/>
                <a:ea typeface="Calibri" panose="020F0502020204030204" pitchFamily="34" charset="0"/>
                <a:cs typeface="Arial" panose="020B0604020202020204" pitchFamily="34" charset="0"/>
              </a:rPr>
              <a:t>Robotik cerrahi ameliyatları da dahil ayda ortalama 4000 operasyon </a:t>
            </a:r>
          </a:p>
          <a:p>
            <a:r>
              <a:rPr lang="tr-TR" sz="1600" dirty="0">
                <a:effectLst/>
                <a:ea typeface="Calibri" panose="020F0502020204030204" pitchFamily="34" charset="0"/>
                <a:cs typeface="Arial" panose="020B0604020202020204" pitchFamily="34" charset="0"/>
              </a:rPr>
              <a:t>Hastane 2,9 milyonluk bir nüfusa hizmet </a:t>
            </a:r>
            <a:endParaRPr lang="tr-TR" sz="1600" dirty="0"/>
          </a:p>
        </p:txBody>
      </p:sp>
      <p:graphicFrame>
        <p:nvGraphicFramePr>
          <p:cNvPr id="4" name="Grafik 3">
            <a:extLst>
              <a:ext uri="{FF2B5EF4-FFF2-40B4-BE49-F238E27FC236}">
                <a16:creationId xmlns:a16="http://schemas.microsoft.com/office/drawing/2014/main" id="{D4FAFBC5-479A-4F48-9B0E-169E7EA1943A}"/>
              </a:ext>
            </a:extLst>
          </p:cNvPr>
          <p:cNvGraphicFramePr/>
          <p:nvPr>
            <p:extLst>
              <p:ext uri="{D42A27DB-BD31-4B8C-83A1-F6EECF244321}">
                <p14:modId xmlns:p14="http://schemas.microsoft.com/office/powerpoint/2010/main" val="479015951"/>
              </p:ext>
            </p:extLst>
          </p:nvPr>
        </p:nvGraphicFramePr>
        <p:xfrm>
          <a:off x="6010275" y="1985961"/>
          <a:ext cx="5538788" cy="4048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037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1EC708-9775-407E-A846-7C60C056956B}"/>
              </a:ext>
            </a:extLst>
          </p:cNvPr>
          <p:cNvSpPr>
            <a:spLocks noGrp="1"/>
          </p:cNvSpPr>
          <p:nvPr>
            <p:ph type="title"/>
          </p:nvPr>
        </p:nvSpPr>
        <p:spPr/>
        <p:txBody>
          <a:bodyPr>
            <a:normAutofit/>
          </a:bodyPr>
          <a:lstStyle/>
          <a:p>
            <a:r>
              <a:rPr lang="tr-TR" sz="2400" dirty="0">
                <a:effectLst/>
                <a:latin typeface="Calibri" panose="020F0502020204030204" pitchFamily="34" charset="0"/>
                <a:ea typeface="Calibri" panose="020F0502020204030204" pitchFamily="34" charset="0"/>
                <a:cs typeface="Arial" panose="020B0604020202020204" pitchFamily="34" charset="0"/>
              </a:rPr>
              <a:t>2019 yılında PA hata nedeniyle  reddedilen ve sosyal güvenlik kurumu tarafından geri ödemesi olmayan tüm hata unsurları maliyet açısından değerlendirildi</a:t>
            </a:r>
            <a:br>
              <a:rPr lang="tr-TR" sz="2400" dirty="0">
                <a:effectLst/>
                <a:latin typeface="Calibri" panose="020F0502020204030204" pitchFamily="34" charset="0"/>
                <a:ea typeface="Calibri" panose="020F0502020204030204" pitchFamily="34" charset="0"/>
                <a:cs typeface="Arial" panose="020B0604020202020204" pitchFamily="34" charset="0"/>
              </a:rPr>
            </a:br>
            <a:endParaRPr lang="tr-TR" sz="2400" dirty="0"/>
          </a:p>
        </p:txBody>
      </p:sp>
      <p:sp>
        <p:nvSpPr>
          <p:cNvPr id="3" name="İçerik Yer Tutucusu 2">
            <a:extLst>
              <a:ext uri="{FF2B5EF4-FFF2-40B4-BE49-F238E27FC236}">
                <a16:creationId xmlns:a16="http://schemas.microsoft.com/office/drawing/2014/main" id="{A616E5A5-6827-4C1B-88A7-9E8E828A3ADE}"/>
              </a:ext>
            </a:extLst>
          </p:cNvPr>
          <p:cNvSpPr>
            <a:spLocks noGrp="1"/>
          </p:cNvSpPr>
          <p:nvPr>
            <p:ph idx="1"/>
          </p:nvPr>
        </p:nvSpPr>
        <p:spPr>
          <a:xfrm>
            <a:off x="600075" y="1585912"/>
            <a:ext cx="10515600" cy="3686175"/>
          </a:xfrm>
        </p:spPr>
        <p:txBody>
          <a:bodyPr>
            <a:normAutofit fontScale="92500" lnSpcReduction="20000"/>
          </a:bodyPr>
          <a:lstStyle/>
          <a:p>
            <a:pPr algn="just">
              <a:lnSpc>
                <a:spcPct val="107000"/>
              </a:lnSpc>
              <a:spcBef>
                <a:spcPts val="0"/>
              </a:spcBef>
            </a:pPr>
            <a:r>
              <a:rPr lang="tr-TR" sz="2200" dirty="0">
                <a:effectLst/>
                <a:latin typeface="Calibri" panose="020F0502020204030204" pitchFamily="34" charset="0"/>
                <a:ea typeface="Calibri" panose="020F0502020204030204" pitchFamily="34" charset="0"/>
                <a:cs typeface="Arial" panose="020B0604020202020204" pitchFamily="34" charset="0"/>
              </a:rPr>
              <a:t>reddedilen ancak çalışılmış olan </a:t>
            </a:r>
            <a:r>
              <a:rPr lang="tr-TR" sz="2200" b="1" dirty="0">
                <a:effectLst/>
                <a:latin typeface="Calibri" panose="020F0502020204030204" pitchFamily="34" charset="0"/>
                <a:ea typeface="Calibri" panose="020F0502020204030204" pitchFamily="34" charset="0"/>
                <a:cs typeface="Arial" panose="020B0604020202020204" pitchFamily="34" charset="0"/>
              </a:rPr>
              <a:t>testlerin</a:t>
            </a:r>
            <a:r>
              <a:rPr lang="tr-TR" sz="2200" dirty="0">
                <a:effectLst/>
                <a:latin typeface="Calibri" panose="020F0502020204030204" pitchFamily="34" charset="0"/>
                <a:ea typeface="Calibri" panose="020F0502020204030204" pitchFamily="34" charset="0"/>
                <a:cs typeface="Arial" panose="020B0604020202020204" pitchFamily="34" charset="0"/>
              </a:rPr>
              <a:t> tutarı, </a:t>
            </a:r>
          </a:p>
          <a:p>
            <a:pPr algn="just">
              <a:lnSpc>
                <a:spcPct val="107000"/>
              </a:lnSpc>
              <a:spcBef>
                <a:spcPts val="0"/>
              </a:spcBef>
            </a:pPr>
            <a:endParaRPr lang="tr-TR" sz="2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pPr>
            <a:r>
              <a:rPr lang="tr-TR" sz="2200" dirty="0">
                <a:effectLst/>
                <a:latin typeface="Calibri" panose="020F0502020204030204" pitchFamily="34" charset="0"/>
                <a:ea typeface="Calibri" panose="020F0502020204030204" pitchFamily="34" charset="0"/>
                <a:cs typeface="Arial" panose="020B0604020202020204" pitchFamily="34" charset="0"/>
              </a:rPr>
              <a:t>PA süreç dahilinde kullanılan </a:t>
            </a:r>
            <a:r>
              <a:rPr lang="tr-TR" sz="2200" b="1" dirty="0">
                <a:effectLst/>
                <a:latin typeface="Calibri" panose="020F0502020204030204" pitchFamily="34" charset="0"/>
                <a:ea typeface="Calibri" panose="020F0502020204030204" pitchFamily="34" charset="0"/>
                <a:cs typeface="Arial" panose="020B0604020202020204" pitchFamily="34" charset="0"/>
              </a:rPr>
              <a:t>malzeme</a:t>
            </a:r>
            <a:r>
              <a:rPr lang="tr-TR" sz="2200" dirty="0">
                <a:effectLst/>
                <a:latin typeface="Calibri" panose="020F0502020204030204" pitchFamily="34" charset="0"/>
                <a:ea typeface="Calibri" panose="020F0502020204030204" pitchFamily="34" charset="0"/>
                <a:cs typeface="Arial" panose="020B0604020202020204" pitchFamily="34" charset="0"/>
              </a:rPr>
              <a:t>, </a:t>
            </a:r>
          </a:p>
          <a:p>
            <a:pPr algn="just">
              <a:lnSpc>
                <a:spcPct val="107000"/>
              </a:lnSpc>
              <a:spcBef>
                <a:spcPts val="0"/>
              </a:spcBef>
            </a:pPr>
            <a:endParaRPr lang="tr-TR" sz="2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pPr>
            <a:r>
              <a:rPr lang="tr-TR" sz="2200" b="1" dirty="0">
                <a:effectLst/>
                <a:latin typeface="Calibri" panose="020F0502020204030204" pitchFamily="34" charset="0"/>
                <a:ea typeface="Calibri" panose="020F0502020204030204" pitchFamily="34" charset="0"/>
                <a:cs typeface="Arial" panose="020B0604020202020204" pitchFamily="34" charset="0"/>
              </a:rPr>
              <a:t>transfer, lojistik </a:t>
            </a:r>
            <a:r>
              <a:rPr lang="tr-TR" sz="2200" dirty="0">
                <a:effectLst/>
                <a:latin typeface="Calibri" panose="020F0502020204030204" pitchFamily="34" charset="0"/>
                <a:ea typeface="Calibri" panose="020F0502020204030204" pitchFamily="34" charset="0"/>
                <a:cs typeface="Arial" panose="020B0604020202020204" pitchFamily="34" charset="0"/>
              </a:rPr>
              <a:t>dahil tüm sarfların maliyeti, </a:t>
            </a:r>
          </a:p>
          <a:p>
            <a:pPr algn="just">
              <a:lnSpc>
                <a:spcPct val="107000"/>
              </a:lnSpc>
              <a:spcBef>
                <a:spcPts val="0"/>
              </a:spcBef>
            </a:pPr>
            <a:endParaRPr lang="tr-TR" sz="2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pPr>
            <a:r>
              <a:rPr lang="tr-TR" sz="2200" b="1" dirty="0">
                <a:effectLst/>
                <a:latin typeface="Calibri" panose="020F0502020204030204" pitchFamily="34" charset="0"/>
                <a:ea typeface="Calibri" panose="020F0502020204030204" pitchFamily="34" charset="0"/>
                <a:cs typeface="Arial" panose="020B0604020202020204" pitchFamily="34" charset="0"/>
              </a:rPr>
              <a:t>yeniden gereken </a:t>
            </a:r>
            <a:r>
              <a:rPr lang="tr-TR" sz="2200" b="1" dirty="0" err="1">
                <a:effectLst/>
                <a:latin typeface="Calibri" panose="020F0502020204030204" pitchFamily="34" charset="0"/>
                <a:ea typeface="Calibri" panose="020F0502020204030204" pitchFamily="34" charset="0"/>
                <a:cs typeface="Arial" panose="020B0604020202020204" pitchFamily="34" charset="0"/>
              </a:rPr>
              <a:t>filebotomi</a:t>
            </a:r>
            <a:r>
              <a:rPr lang="tr-TR" sz="2200" b="1" dirty="0">
                <a:effectLst/>
                <a:latin typeface="Calibri" panose="020F0502020204030204" pitchFamily="34" charset="0"/>
                <a:ea typeface="Calibri" panose="020F0502020204030204" pitchFamily="34" charset="0"/>
                <a:cs typeface="Arial" panose="020B0604020202020204" pitchFamily="34" charset="0"/>
              </a:rPr>
              <a:t> </a:t>
            </a:r>
            <a:r>
              <a:rPr lang="tr-TR" sz="2200" dirty="0">
                <a:effectLst/>
                <a:latin typeface="Calibri" panose="020F0502020204030204" pitchFamily="34" charset="0"/>
                <a:ea typeface="Calibri" panose="020F0502020204030204" pitchFamily="34" charset="0"/>
                <a:cs typeface="Arial" panose="020B0604020202020204" pitchFamily="34" charset="0"/>
              </a:rPr>
              <a:t>işlemi için </a:t>
            </a:r>
            <a:r>
              <a:rPr lang="tr-TR" sz="2200" b="1" dirty="0">
                <a:effectLst/>
                <a:latin typeface="Calibri" panose="020F0502020204030204" pitchFamily="34" charset="0"/>
                <a:ea typeface="Calibri" panose="020F0502020204030204" pitchFamily="34" charset="0"/>
                <a:cs typeface="Arial" panose="020B0604020202020204" pitchFamily="34" charset="0"/>
              </a:rPr>
              <a:t>personel iş-zaman maliyeti, </a:t>
            </a:r>
          </a:p>
          <a:p>
            <a:pPr algn="just">
              <a:lnSpc>
                <a:spcPct val="107000"/>
              </a:lnSpc>
              <a:spcBef>
                <a:spcPts val="0"/>
              </a:spcBef>
            </a:pPr>
            <a:endParaRPr lang="tr-TR" sz="22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pPr>
            <a:r>
              <a:rPr lang="tr-TR" sz="2200" dirty="0">
                <a:effectLst/>
                <a:latin typeface="Calibri" panose="020F0502020204030204" pitchFamily="34" charset="0"/>
                <a:ea typeface="Calibri" panose="020F0502020204030204" pitchFamily="34" charset="0"/>
                <a:cs typeface="Arial" panose="020B0604020202020204" pitchFamily="34" charset="0"/>
              </a:rPr>
              <a:t>reddedilen numunelerin prosesi  aşamasında çalışan </a:t>
            </a:r>
            <a:r>
              <a:rPr lang="tr-TR" sz="2200" b="1" dirty="0">
                <a:effectLst/>
                <a:latin typeface="Calibri" panose="020F0502020204030204" pitchFamily="34" charset="0"/>
                <a:ea typeface="Calibri" panose="020F0502020204030204" pitchFamily="34" charset="0"/>
                <a:cs typeface="Arial" panose="020B0604020202020204" pitchFamily="34" charset="0"/>
              </a:rPr>
              <a:t>uzman ve uzman dışı personel iş-zaman maliyeti,</a:t>
            </a:r>
          </a:p>
          <a:p>
            <a:pPr marL="0" indent="0" algn="just">
              <a:lnSpc>
                <a:spcPct val="107000"/>
              </a:lnSpc>
              <a:spcBef>
                <a:spcPts val="0"/>
              </a:spcBef>
              <a:buNone/>
            </a:pPr>
            <a:endParaRPr lang="tr-TR" sz="22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spcAft>
                <a:spcPts val="800"/>
              </a:spcAft>
            </a:pPr>
            <a:r>
              <a:rPr lang="tr-TR" sz="2200" dirty="0">
                <a:effectLst/>
                <a:latin typeface="Calibri" panose="020F0502020204030204" pitchFamily="34" charset="0"/>
                <a:ea typeface="Calibri" panose="020F0502020204030204" pitchFamily="34" charset="0"/>
                <a:cs typeface="Arial" panose="020B0604020202020204" pitchFamily="34" charset="0"/>
              </a:rPr>
              <a:t>reddedilen numunelerin </a:t>
            </a:r>
            <a:r>
              <a:rPr lang="tr-TR" sz="2200" b="1" dirty="0">
                <a:effectLst/>
                <a:latin typeface="Calibri" panose="020F0502020204030204" pitchFamily="34" charset="0"/>
                <a:ea typeface="Calibri" panose="020F0502020204030204" pitchFamily="34" charset="0"/>
                <a:cs typeface="Arial" panose="020B0604020202020204" pitchFamily="34" charset="0"/>
              </a:rPr>
              <a:t>atık bertaraf </a:t>
            </a:r>
            <a:r>
              <a:rPr lang="tr-TR" sz="2200" dirty="0">
                <a:effectLst/>
                <a:latin typeface="Calibri" panose="020F0502020204030204" pitchFamily="34" charset="0"/>
                <a:ea typeface="Calibri" panose="020F0502020204030204" pitchFamily="34" charset="0"/>
                <a:cs typeface="Arial" panose="020B0604020202020204" pitchFamily="34" charset="0"/>
              </a:rPr>
              <a:t>maliyetleri </a:t>
            </a:r>
          </a:p>
          <a:p>
            <a:pPr algn="just">
              <a:lnSpc>
                <a:spcPct val="107000"/>
              </a:lnSpc>
              <a:spcBef>
                <a:spcPts val="0"/>
              </a:spcBef>
              <a:spcAft>
                <a:spcPts val="800"/>
              </a:spcAft>
            </a:pPr>
            <a:endParaRPr lang="tr-TR" sz="2000" dirty="0">
              <a:effectLst/>
              <a:latin typeface="Calibri" panose="020F0502020204030204" pitchFamily="34" charset="0"/>
              <a:ea typeface="Calibri" panose="020F0502020204030204" pitchFamily="34" charset="0"/>
              <a:cs typeface="Arial" panose="020B0604020202020204" pitchFamily="34" charset="0"/>
            </a:endParaRPr>
          </a:p>
          <a:p>
            <a:endParaRPr lang="tr-TR" dirty="0"/>
          </a:p>
        </p:txBody>
      </p:sp>
      <p:sp>
        <p:nvSpPr>
          <p:cNvPr id="4" name="Metin kutusu 3">
            <a:extLst>
              <a:ext uri="{FF2B5EF4-FFF2-40B4-BE49-F238E27FC236}">
                <a16:creationId xmlns:a16="http://schemas.microsoft.com/office/drawing/2014/main" id="{69778C10-2461-4A3B-A4FB-12E2C262A1BB}"/>
              </a:ext>
            </a:extLst>
          </p:cNvPr>
          <p:cNvSpPr txBox="1"/>
          <p:nvPr/>
        </p:nvSpPr>
        <p:spPr>
          <a:xfrm>
            <a:off x="2498479" y="5748338"/>
            <a:ext cx="6471836" cy="646331"/>
          </a:xfrm>
          <a:prstGeom prst="rect">
            <a:avLst/>
          </a:prstGeom>
          <a:noFill/>
        </p:spPr>
        <p:txBody>
          <a:bodyPr wrap="none" rtlCol="0">
            <a:spAutoFit/>
          </a:bodyPr>
          <a:lstStyle/>
          <a:p>
            <a:r>
              <a:rPr lang="tr-TR" sz="1800" b="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kontaminasyon</a:t>
            </a:r>
            <a:r>
              <a:rPr lang="tr-TR" sz="18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nedenli reddedilen idrar kültürü ülkemizde sağlık </a:t>
            </a:r>
          </a:p>
          <a:p>
            <a:r>
              <a:rPr lang="tr-TR" sz="18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sisteminde geri ödemesi olan bir testtir ve hariç tutuldu</a:t>
            </a:r>
            <a:endParaRPr lang="tr-TR" b="1" dirty="0"/>
          </a:p>
        </p:txBody>
      </p:sp>
    </p:spTree>
    <p:extLst>
      <p:ext uri="{BB962C8B-B14F-4D97-AF65-F5344CB8AC3E}">
        <p14:creationId xmlns:p14="http://schemas.microsoft.com/office/powerpoint/2010/main" val="183457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Nesne 15">
            <a:extLst>
              <a:ext uri="{FF2B5EF4-FFF2-40B4-BE49-F238E27FC236}">
                <a16:creationId xmlns:a16="http://schemas.microsoft.com/office/drawing/2014/main" id="{1F0DCBAF-A03C-471A-B31B-8AB692E3474F}"/>
              </a:ext>
            </a:extLst>
          </p:cNvPr>
          <p:cNvGraphicFramePr>
            <a:graphicFrameLocks noChangeAspect="1"/>
          </p:cNvGraphicFramePr>
          <p:nvPr>
            <p:extLst>
              <p:ext uri="{D42A27DB-BD31-4B8C-83A1-F6EECF244321}">
                <p14:modId xmlns:p14="http://schemas.microsoft.com/office/powerpoint/2010/main" val="3971488494"/>
              </p:ext>
            </p:extLst>
          </p:nvPr>
        </p:nvGraphicFramePr>
        <p:xfrm>
          <a:off x="2117262" y="1285875"/>
          <a:ext cx="7560137" cy="5008603"/>
        </p:xfrm>
        <a:graphic>
          <a:graphicData uri="http://schemas.openxmlformats.org/presentationml/2006/ole">
            <mc:AlternateContent xmlns:mc="http://schemas.openxmlformats.org/markup-compatibility/2006">
              <mc:Choice xmlns:v="urn:schemas-microsoft-com:vml" Requires="v">
                <p:oleObj spid="_x0000_s1038" name="Worksheet" r:id="rId3" imgW="3371936" imgH="2584486" progId="Excel.Sheet.12">
                  <p:embed/>
                </p:oleObj>
              </mc:Choice>
              <mc:Fallback>
                <p:oleObj name="Worksheet" r:id="rId3" imgW="3371936" imgH="2584486" progId="Excel.Sheet.12">
                  <p:embed/>
                  <p:pic>
                    <p:nvPicPr>
                      <p:cNvPr id="0" name=""/>
                      <p:cNvPicPr/>
                      <p:nvPr/>
                    </p:nvPicPr>
                    <p:blipFill>
                      <a:blip r:embed="rId4"/>
                      <a:stretch>
                        <a:fillRect/>
                      </a:stretch>
                    </p:blipFill>
                    <p:spPr>
                      <a:xfrm>
                        <a:off x="2117262" y="1285875"/>
                        <a:ext cx="7560137" cy="5008603"/>
                      </a:xfrm>
                      <a:prstGeom prst="rect">
                        <a:avLst/>
                      </a:prstGeom>
                    </p:spPr>
                  </p:pic>
                </p:oleObj>
              </mc:Fallback>
            </mc:AlternateContent>
          </a:graphicData>
        </a:graphic>
      </p:graphicFrame>
      <p:sp>
        <p:nvSpPr>
          <p:cNvPr id="17" name="Metin kutusu 16">
            <a:extLst>
              <a:ext uri="{FF2B5EF4-FFF2-40B4-BE49-F238E27FC236}">
                <a16:creationId xmlns:a16="http://schemas.microsoft.com/office/drawing/2014/main" id="{2764E63F-B35D-4C39-98A2-B1D26B340F34}"/>
              </a:ext>
            </a:extLst>
          </p:cNvPr>
          <p:cNvSpPr txBox="1"/>
          <p:nvPr/>
        </p:nvSpPr>
        <p:spPr>
          <a:xfrm>
            <a:off x="1033426" y="489633"/>
            <a:ext cx="1806905" cy="646331"/>
          </a:xfrm>
          <a:prstGeom prst="rect">
            <a:avLst/>
          </a:prstGeom>
          <a:noFill/>
        </p:spPr>
        <p:txBody>
          <a:bodyPr wrap="none" rtlCol="0">
            <a:spAutoFit/>
          </a:bodyPr>
          <a:lstStyle/>
          <a:p>
            <a:r>
              <a:rPr lang="tr-TR" sz="3600" dirty="0"/>
              <a:t>Sonuçlar</a:t>
            </a:r>
          </a:p>
        </p:txBody>
      </p:sp>
    </p:spTree>
    <p:extLst>
      <p:ext uri="{BB962C8B-B14F-4D97-AF65-F5344CB8AC3E}">
        <p14:creationId xmlns:p14="http://schemas.microsoft.com/office/powerpoint/2010/main" val="261745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CC9195-88B0-4C15-9B81-317281E47DA4}"/>
              </a:ext>
            </a:extLst>
          </p:cNvPr>
          <p:cNvSpPr>
            <a:spLocks noGrp="1"/>
          </p:cNvSpPr>
          <p:nvPr>
            <p:ph type="title"/>
          </p:nvPr>
        </p:nvSpPr>
        <p:spPr>
          <a:xfrm>
            <a:off x="971550" y="790575"/>
            <a:ext cx="2171700" cy="857251"/>
          </a:xfrm>
        </p:spPr>
        <p:txBody>
          <a:bodyPr>
            <a:normAutofit fontScale="90000"/>
          </a:bodyPr>
          <a:lstStyle/>
          <a:p>
            <a:r>
              <a:rPr lang="tr-TR" dirty="0">
                <a:latin typeface="+mn-lt"/>
              </a:rPr>
              <a:t>S</a:t>
            </a:r>
            <a:r>
              <a:rPr lang="tr-TR" sz="4400" dirty="0">
                <a:latin typeface="+mn-lt"/>
              </a:rPr>
              <a:t>onuçlar</a:t>
            </a:r>
            <a:br>
              <a:rPr lang="tr-TR" sz="4400" dirty="0">
                <a:latin typeface="+mn-lt"/>
              </a:rPr>
            </a:br>
            <a:endParaRPr lang="tr-TR" dirty="0">
              <a:latin typeface="+mn-lt"/>
            </a:endParaRPr>
          </a:p>
        </p:txBody>
      </p:sp>
      <p:graphicFrame>
        <p:nvGraphicFramePr>
          <p:cNvPr id="4" name="İçerik Yer Tutucusu 3">
            <a:extLst>
              <a:ext uri="{FF2B5EF4-FFF2-40B4-BE49-F238E27FC236}">
                <a16:creationId xmlns:a16="http://schemas.microsoft.com/office/drawing/2014/main" id="{82CF67BC-6CE1-4EE5-AA9F-CFED269BD8AD}"/>
              </a:ext>
            </a:extLst>
          </p:cNvPr>
          <p:cNvGraphicFramePr>
            <a:graphicFrameLocks noGrp="1"/>
          </p:cNvGraphicFramePr>
          <p:nvPr>
            <p:ph idx="1"/>
            <p:extLst>
              <p:ext uri="{D42A27DB-BD31-4B8C-83A1-F6EECF244321}">
                <p14:modId xmlns:p14="http://schemas.microsoft.com/office/powerpoint/2010/main" val="3790057378"/>
              </p:ext>
            </p:extLst>
          </p:nvPr>
        </p:nvGraphicFramePr>
        <p:xfrm>
          <a:off x="1628775" y="2044700"/>
          <a:ext cx="8439150" cy="3973198"/>
        </p:xfrm>
        <a:graphic>
          <a:graphicData uri="http://schemas.openxmlformats.org/drawingml/2006/table">
            <a:tbl>
              <a:tblPr firstRow="1" firstCol="1" bandRow="1"/>
              <a:tblGrid>
                <a:gridCol w="3880842">
                  <a:extLst>
                    <a:ext uri="{9D8B030D-6E8A-4147-A177-3AD203B41FA5}">
                      <a16:colId xmlns:a16="http://schemas.microsoft.com/office/drawing/2014/main" val="1660332245"/>
                    </a:ext>
                  </a:extLst>
                </a:gridCol>
                <a:gridCol w="4558308">
                  <a:extLst>
                    <a:ext uri="{9D8B030D-6E8A-4147-A177-3AD203B41FA5}">
                      <a16:colId xmlns:a16="http://schemas.microsoft.com/office/drawing/2014/main" val="2280119411"/>
                    </a:ext>
                  </a:extLst>
                </a:gridCol>
              </a:tblGrid>
              <a:tr h="499385">
                <a:tc>
                  <a:txBody>
                    <a:bodyPr/>
                    <a:lstStyle/>
                    <a:p>
                      <a:pPr marL="0" marR="0" algn="just">
                        <a:lnSpc>
                          <a:spcPct val="107000"/>
                        </a:lnSpc>
                        <a:spcBef>
                          <a:spcPts val="0"/>
                        </a:spcBef>
                        <a:spcAft>
                          <a:spcPts val="0"/>
                        </a:spcAft>
                      </a:pPr>
                      <a:r>
                        <a:rPr lang="tr-TR"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UEAH PA hata nedenli ret maliyeti(TL)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7000"/>
                        </a:lnSpc>
                        <a:spcBef>
                          <a:spcPts val="0"/>
                        </a:spcBef>
                        <a:spcAft>
                          <a:spcPts val="0"/>
                        </a:spcAft>
                      </a:pPr>
                      <a:r>
                        <a:rPr lang="tr-TR"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438.284,51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1151657"/>
                  </a:ext>
                </a:extLst>
              </a:tr>
              <a:tr h="499385">
                <a:tc>
                  <a:txBody>
                    <a:bodyPr/>
                    <a:lstStyle/>
                    <a:p>
                      <a:pPr marL="0" marR="0" algn="just">
                        <a:lnSpc>
                          <a:spcPct val="107000"/>
                        </a:lnSpc>
                        <a:spcBef>
                          <a:spcPts val="0"/>
                        </a:spcBef>
                        <a:spcAft>
                          <a:spcPts val="0"/>
                        </a:spcAft>
                      </a:pPr>
                      <a:r>
                        <a:rPr lang="tr-TR"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UEAH PA hata nedenli ret maliyeti (EURO)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7000"/>
                        </a:lnSpc>
                        <a:spcBef>
                          <a:spcPts val="0"/>
                        </a:spcBef>
                        <a:spcAft>
                          <a:spcPts val="0"/>
                        </a:spcAft>
                      </a:pP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68.918,07</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6764012"/>
                  </a:ext>
                </a:extLst>
              </a:tr>
              <a:tr h="754740">
                <a:tc>
                  <a:txBody>
                    <a:bodyPr/>
                    <a:lstStyle/>
                    <a:p>
                      <a:pPr marL="0" marR="0" algn="just">
                        <a:lnSpc>
                          <a:spcPct val="107000"/>
                        </a:lnSpc>
                        <a:spcBef>
                          <a:spcPts val="0"/>
                        </a:spcBef>
                        <a:spcAft>
                          <a:spcPts val="0"/>
                        </a:spcAft>
                      </a:pPr>
                      <a:r>
                        <a:rPr lang="tr-TR"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 hata Ret maliyeti/toplam işletim maliyeti oranı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7000"/>
                        </a:lnSpc>
                        <a:spcBef>
                          <a:spcPts val="0"/>
                        </a:spcBef>
                        <a:spcAft>
                          <a:spcPts val="0"/>
                        </a:spcAft>
                      </a:pP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0,153 %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159499779"/>
                  </a:ext>
                </a:extLst>
              </a:tr>
              <a:tr h="1010096">
                <a:tc>
                  <a:txBody>
                    <a:bodyPr/>
                    <a:lstStyle/>
                    <a:p>
                      <a:pPr marL="0" marR="0" algn="just">
                        <a:lnSpc>
                          <a:spcPct val="107000"/>
                        </a:lnSpc>
                        <a:spcBef>
                          <a:spcPts val="0"/>
                        </a:spcBef>
                        <a:spcAft>
                          <a:spcPts val="0"/>
                        </a:spcAft>
                      </a:pPr>
                      <a:r>
                        <a:rPr lang="tr-TR"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 hata Ret maliyetinin Ümraniye yıllık laboratuvar giderine oranı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7000"/>
                        </a:lnSpc>
                        <a:spcBef>
                          <a:spcPts val="0"/>
                        </a:spcBef>
                        <a:spcAft>
                          <a:spcPts val="0"/>
                        </a:spcAft>
                      </a:pPr>
                      <a:r>
                        <a:rPr lang="tr-T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3,67 %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405978001"/>
                  </a:ext>
                </a:extLst>
              </a:tr>
              <a:tr h="499385">
                <a:tc>
                  <a:txBody>
                    <a:bodyPr/>
                    <a:lstStyle/>
                    <a:p>
                      <a:pPr marL="0" marR="0" algn="just">
                        <a:lnSpc>
                          <a:spcPct val="107000"/>
                        </a:lnSpc>
                        <a:spcBef>
                          <a:spcPts val="0"/>
                        </a:spcBef>
                        <a:spcAft>
                          <a:spcPts val="0"/>
                        </a:spcAft>
                      </a:pPr>
                      <a:r>
                        <a:rPr lang="tr-TR"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 Hatalı tüp başına ret maliyeti (TL)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7000"/>
                        </a:lnSpc>
                        <a:spcBef>
                          <a:spcPts val="0"/>
                        </a:spcBef>
                        <a:spcAft>
                          <a:spcPts val="0"/>
                        </a:spcAft>
                      </a:pPr>
                      <a:r>
                        <a:rPr lang="tr-T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13,37</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593925598"/>
                  </a:ext>
                </a:extLst>
              </a:tr>
              <a:tr h="499385">
                <a:tc>
                  <a:txBody>
                    <a:bodyPr/>
                    <a:lstStyle/>
                    <a:p>
                      <a:pPr marL="0" marR="0" algn="just">
                        <a:lnSpc>
                          <a:spcPct val="107000"/>
                        </a:lnSpc>
                        <a:spcBef>
                          <a:spcPts val="0"/>
                        </a:spcBef>
                        <a:spcAft>
                          <a:spcPts val="0"/>
                        </a:spcAft>
                      </a:pPr>
                      <a:r>
                        <a:rPr lang="tr-TR"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 Hatalı tüp başına ret maliyet (Euro)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7000"/>
                        </a:lnSpc>
                        <a:spcBef>
                          <a:spcPts val="0"/>
                        </a:spcBef>
                        <a:spcAft>
                          <a:spcPts val="0"/>
                        </a:spcAft>
                      </a:pPr>
                      <a:r>
                        <a:rPr lang="tr-TR"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2.1 EURO</a:t>
                      </a:r>
                      <a:endParaRPr lang="tr-TR"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943788313"/>
                  </a:ext>
                </a:extLst>
              </a:tr>
            </a:tbl>
          </a:graphicData>
        </a:graphic>
      </p:graphicFrame>
    </p:spTree>
    <p:extLst>
      <p:ext uri="{BB962C8B-B14F-4D97-AF65-F5344CB8AC3E}">
        <p14:creationId xmlns:p14="http://schemas.microsoft.com/office/powerpoint/2010/main" val="244204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0E118A-9192-4725-A8B8-F799E66ADEB5}"/>
              </a:ext>
            </a:extLst>
          </p:cNvPr>
          <p:cNvSpPr>
            <a:spLocks noGrp="1"/>
          </p:cNvSpPr>
          <p:nvPr>
            <p:ph type="title"/>
          </p:nvPr>
        </p:nvSpPr>
        <p:spPr>
          <a:xfrm>
            <a:off x="838200" y="365126"/>
            <a:ext cx="10515600" cy="520700"/>
          </a:xfrm>
        </p:spPr>
        <p:txBody>
          <a:bodyPr>
            <a:normAutofit fontScale="90000"/>
          </a:bodyPr>
          <a:lstStyle/>
          <a:p>
            <a:r>
              <a:rPr lang="tr-TR" sz="3200" dirty="0">
                <a:latin typeface="+mn-lt"/>
              </a:rPr>
              <a:t>Yönetici ve alan profesyonelleri için çarpıcı sonuçlar</a:t>
            </a:r>
          </a:p>
        </p:txBody>
      </p:sp>
      <p:sp>
        <p:nvSpPr>
          <p:cNvPr id="3" name="İçerik Yer Tutucusu 2">
            <a:extLst>
              <a:ext uri="{FF2B5EF4-FFF2-40B4-BE49-F238E27FC236}">
                <a16:creationId xmlns:a16="http://schemas.microsoft.com/office/drawing/2014/main" id="{9C8E7740-EDAA-42EA-B7E3-67EB484D8719}"/>
              </a:ext>
            </a:extLst>
          </p:cNvPr>
          <p:cNvSpPr>
            <a:spLocks noGrp="1"/>
          </p:cNvSpPr>
          <p:nvPr>
            <p:ph idx="1"/>
          </p:nvPr>
        </p:nvSpPr>
        <p:spPr>
          <a:xfrm>
            <a:off x="838200" y="885826"/>
            <a:ext cx="10515600" cy="5291137"/>
          </a:xfrm>
        </p:spPr>
        <p:txBody>
          <a:bodyPr>
            <a:normAutofit lnSpcReduction="10000"/>
          </a:bodyPr>
          <a:lstStyle/>
          <a:p>
            <a:pPr marL="0" marR="0" indent="0">
              <a:lnSpc>
                <a:spcPct val="100000"/>
              </a:lnSpc>
              <a:spcBef>
                <a:spcPts val="0"/>
              </a:spcBef>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Türkiye İstatistik kurumu (TUİK) 2019 yılı toplam sağlık harcaması 201.031 milyon TL’dir. </a:t>
            </a:r>
            <a:endParaRPr lang="tr-TR" sz="18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 </a:t>
            </a:r>
            <a:br>
              <a:rPr lang="tr-TR" sz="1800" dirty="0">
                <a:effectLst/>
                <a:latin typeface="Calibri" panose="020F0502020204030204" pitchFamily="34" charset="0"/>
                <a:ea typeface="Calibri" panose="020F0502020204030204" pitchFamily="34" charset="0"/>
                <a:cs typeface="Arial" panose="020B0604020202020204" pitchFamily="34" charset="0"/>
              </a:rPr>
            </a:br>
            <a:r>
              <a:rPr lang="tr-TR" sz="1800" dirty="0">
                <a:effectLst/>
                <a:latin typeface="Calibri" panose="020F0502020204030204" pitchFamily="34" charset="0"/>
                <a:ea typeface="Calibri" panose="020F0502020204030204" pitchFamily="34" charset="0"/>
                <a:cs typeface="Arial" panose="020B0604020202020204" pitchFamily="34" charset="0"/>
              </a:rPr>
              <a:t>Bu verinin 96 883 milyon TL </a:t>
            </a:r>
            <a:r>
              <a:rPr lang="tr-TR" sz="1800" b="1" dirty="0">
                <a:effectLst/>
                <a:latin typeface="Calibri" panose="020F0502020204030204" pitchFamily="34" charset="0"/>
                <a:ea typeface="Calibri" panose="020F0502020204030204" pitchFamily="34" charset="0"/>
                <a:cs typeface="Arial" panose="020B0604020202020204" pitchFamily="34" charset="0"/>
              </a:rPr>
              <a:t>si % 48.2 </a:t>
            </a:r>
            <a:r>
              <a:rPr lang="tr-TR" sz="1800" dirty="0" err="1">
                <a:effectLst/>
                <a:latin typeface="Calibri" panose="020F0502020204030204" pitchFamily="34" charset="0"/>
                <a:ea typeface="Calibri" panose="020F0502020204030204" pitchFamily="34" charset="0"/>
                <a:cs typeface="Arial" panose="020B0604020202020204" pitchFamily="34" charset="0"/>
              </a:rPr>
              <a:t>lik</a:t>
            </a:r>
            <a:r>
              <a:rPr lang="tr-TR" sz="1800" dirty="0">
                <a:effectLst/>
                <a:latin typeface="Calibri" panose="020F0502020204030204" pitchFamily="34" charset="0"/>
                <a:ea typeface="Calibri" panose="020F0502020204030204" pitchFamily="34" charset="0"/>
                <a:cs typeface="Arial" panose="020B0604020202020204" pitchFamily="34" charset="0"/>
              </a:rPr>
              <a:t> kısmı hastaneler kaynaklıdır. </a:t>
            </a:r>
          </a:p>
          <a:p>
            <a:pPr marL="0" marR="0" indent="0">
              <a:lnSpc>
                <a:spcPct val="100000"/>
              </a:lnSpc>
              <a:spcBef>
                <a:spcPts val="0"/>
              </a:spcBef>
              <a:spcAft>
                <a:spcPts val="800"/>
              </a:spcAft>
              <a:buNone/>
            </a:pP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Kişi başına sağlık harcaması 2019 yılı için 2.434 TL olarak TUİK verilerinde yer almaktadır. </a:t>
            </a:r>
          </a:p>
          <a:p>
            <a:pPr marL="0" marR="0" indent="0">
              <a:lnSpc>
                <a:spcPct val="100000"/>
              </a:lnSpc>
              <a:spcBef>
                <a:spcPts val="0"/>
              </a:spcBef>
              <a:spcAft>
                <a:spcPts val="800"/>
              </a:spcAft>
              <a:buNone/>
            </a:pP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Çok kaba bir projeksiyon ile ÜEAH </a:t>
            </a:r>
            <a:r>
              <a:rPr lang="tr-TR" sz="1800" dirty="0" err="1">
                <a:effectLst/>
                <a:latin typeface="Calibri" panose="020F0502020204030204" pitchFamily="34" charset="0"/>
                <a:ea typeface="Calibri" panose="020F0502020204030204" pitchFamily="34" charset="0"/>
                <a:cs typeface="Arial" panose="020B0604020202020204" pitchFamily="34" charset="0"/>
              </a:rPr>
              <a:t>nin</a:t>
            </a:r>
            <a:r>
              <a:rPr lang="tr-TR" sz="1800" dirty="0">
                <a:effectLst/>
                <a:latin typeface="Calibri" panose="020F0502020204030204" pitchFamily="34" charset="0"/>
                <a:ea typeface="Calibri" panose="020F0502020204030204" pitchFamily="34" charset="0"/>
                <a:cs typeface="Arial" panose="020B0604020202020204" pitchFamily="34" charset="0"/>
              </a:rPr>
              <a:t> işletim bedelinin %0,153 ünün =</a:t>
            </a:r>
            <a:endParaRPr lang="tr-TR" sz="1800" b="1"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800"/>
              </a:spcAft>
              <a:buNone/>
            </a:pPr>
            <a:r>
              <a:rPr lang="tr-TR" sz="1800" b="1" dirty="0">
                <a:effectLst/>
                <a:latin typeface="Calibri" panose="020F0502020204030204" pitchFamily="34" charset="0"/>
                <a:ea typeface="Calibri" panose="020F0502020204030204" pitchFamily="34" charset="0"/>
                <a:cs typeface="Arial" panose="020B0604020202020204" pitchFamily="34" charset="0"/>
              </a:rPr>
              <a:t>148.230.990 TL </a:t>
            </a:r>
            <a:r>
              <a:rPr lang="tr-TR" sz="1800" b="1" dirty="0" err="1">
                <a:effectLst/>
                <a:latin typeface="Calibri" panose="020F0502020204030204" pitchFamily="34" charset="0"/>
                <a:ea typeface="Calibri" panose="020F0502020204030204" pitchFamily="34" charset="0"/>
                <a:cs typeface="Arial" panose="020B0604020202020204" pitchFamily="34" charset="0"/>
              </a:rPr>
              <a:t>nin</a:t>
            </a:r>
            <a:r>
              <a:rPr lang="tr-TR" sz="1800" b="1" dirty="0">
                <a:effectLst/>
                <a:latin typeface="Calibri" panose="020F0502020204030204" pitchFamily="34" charset="0"/>
                <a:ea typeface="Calibri" panose="020F0502020204030204" pitchFamily="34" charset="0"/>
                <a:cs typeface="Arial" panose="020B0604020202020204" pitchFamily="34" charset="0"/>
              </a:rPr>
              <a:t> tüm ülke genelinde PA hata direkt maliyet unsurları </a:t>
            </a:r>
            <a:r>
              <a:rPr lang="tr-TR" sz="1800" dirty="0">
                <a:effectLst/>
                <a:latin typeface="Calibri" panose="020F0502020204030204" pitchFamily="34" charset="0"/>
                <a:ea typeface="Calibri" panose="020F0502020204030204" pitchFamily="34" charset="0"/>
                <a:cs typeface="Arial" panose="020B0604020202020204" pitchFamily="34" charset="0"/>
              </a:rPr>
              <a:t>nedeniyle kaybediliyor.</a:t>
            </a:r>
          </a:p>
          <a:p>
            <a:pPr marL="0" marR="0" indent="0">
              <a:lnSpc>
                <a:spcPct val="100000"/>
              </a:lnSpc>
              <a:spcBef>
                <a:spcPts val="0"/>
              </a:spcBef>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marL="0" marR="0" indent="0" algn="just">
              <a:lnSpc>
                <a:spcPct val="100000"/>
              </a:lnSpc>
              <a:spcBef>
                <a:spcPts val="0"/>
              </a:spcBef>
              <a:spcAft>
                <a:spcPts val="800"/>
              </a:spcAft>
              <a:buNone/>
            </a:pPr>
            <a:r>
              <a:rPr lang="tr-TR" sz="1800" b="1" dirty="0">
                <a:effectLst/>
                <a:latin typeface="Calibri" panose="020F0502020204030204" pitchFamily="34" charset="0"/>
                <a:ea typeface="Calibri" panose="020F0502020204030204" pitchFamily="34" charset="0"/>
                <a:cs typeface="Arial" panose="020B0604020202020204" pitchFamily="34" charset="0"/>
              </a:rPr>
              <a:t>60.900 kişinin bir yıllık sağlık harcamasına </a:t>
            </a:r>
            <a:r>
              <a:rPr lang="tr-TR" sz="1800" dirty="0">
                <a:effectLst/>
                <a:latin typeface="Calibri" panose="020F0502020204030204" pitchFamily="34" charset="0"/>
                <a:ea typeface="Calibri" panose="020F0502020204030204" pitchFamily="34" charset="0"/>
                <a:cs typeface="Arial" panose="020B0604020202020204" pitchFamily="34" charset="0"/>
              </a:rPr>
              <a:t>da karşılık </a:t>
            </a:r>
          </a:p>
          <a:p>
            <a:pPr marL="0" marR="0" indent="0" algn="just">
              <a:lnSpc>
                <a:spcPct val="100000"/>
              </a:lnSpc>
              <a:spcBef>
                <a:spcPts val="0"/>
              </a:spcBef>
              <a:spcAft>
                <a:spcPts val="800"/>
              </a:spcAft>
              <a:buNone/>
            </a:pPr>
            <a:endParaRPr lang="tr-TR" sz="1800" dirty="0">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0000"/>
              </a:lnSpc>
              <a:spcBef>
                <a:spcPts val="0"/>
              </a:spcBef>
              <a:spcAft>
                <a:spcPts val="800"/>
              </a:spcAft>
              <a:buNone/>
            </a:pPr>
            <a:r>
              <a:rPr lang="tr-T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SAFRANBOLU</a:t>
            </a:r>
            <a:r>
              <a:rPr lang="tr-TR" sz="1800" b="1" dirty="0">
                <a:effectLst/>
                <a:latin typeface="Calibri" panose="020F0502020204030204" pitchFamily="34" charset="0"/>
                <a:ea typeface="Calibri" panose="020F0502020204030204" pitchFamily="34" charset="0"/>
                <a:cs typeface="Arial" panose="020B0604020202020204" pitchFamily="34" charset="0"/>
              </a:rPr>
              <a:t> ilçemizin tüm nüfusunun 2019 yılı sağlık giderinin tamamının </a:t>
            </a:r>
            <a:r>
              <a:rPr lang="tr-TR" sz="1800" dirty="0">
                <a:effectLst/>
                <a:latin typeface="Calibri" panose="020F0502020204030204" pitchFamily="34" charset="0"/>
                <a:ea typeface="Calibri" panose="020F0502020204030204" pitchFamily="34" charset="0"/>
                <a:cs typeface="Arial" panose="020B0604020202020204" pitchFamily="34" charset="0"/>
              </a:rPr>
              <a:t>PA hata nedeniyle harcanıyo</a:t>
            </a:r>
            <a:r>
              <a:rPr lang="tr-TR" sz="1800" dirty="0">
                <a:latin typeface="Calibri" panose="020F0502020204030204" pitchFamily="34" charset="0"/>
                <a:ea typeface="Calibri" panose="020F0502020204030204" pitchFamily="34" charset="0"/>
                <a:cs typeface="Arial" panose="020B0604020202020204" pitchFamily="34" charset="0"/>
              </a:rPr>
              <a:t>r</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0000"/>
              </a:lnSpc>
              <a:spcBef>
                <a:spcPts val="0"/>
              </a:spcBef>
              <a:spcAft>
                <a:spcPts val="800"/>
              </a:spcAft>
              <a:buNone/>
            </a:pP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0000"/>
              </a:lnSpc>
              <a:spcBef>
                <a:spcPts val="0"/>
              </a:spcBef>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2019 yılında yapılan tüm İstanbul Devlet hastaneleri ve Aile Sağlığı Merkezlerinin (</a:t>
            </a:r>
            <a:r>
              <a:rPr lang="tr-TR" sz="1800" dirty="0" err="1">
                <a:effectLst/>
                <a:latin typeface="Calibri" panose="020F0502020204030204" pitchFamily="34" charset="0"/>
                <a:ea typeface="Calibri" panose="020F0502020204030204" pitchFamily="34" charset="0"/>
                <a:cs typeface="Arial" panose="020B0604020202020204" pitchFamily="34" charset="0"/>
              </a:rPr>
              <a:t>ASM’ler</a:t>
            </a:r>
            <a:r>
              <a:rPr lang="tr-TR" sz="1800" dirty="0">
                <a:effectLst/>
                <a:latin typeface="Calibri" panose="020F0502020204030204" pitchFamily="34" charset="0"/>
                <a:ea typeface="Calibri" panose="020F0502020204030204" pitchFamily="34" charset="0"/>
                <a:cs typeface="Arial" panose="020B0604020202020204" pitchFamily="34" charset="0"/>
              </a:rPr>
              <a:t>) komple laboratuvar hizmeti bütçesinin ortalama </a:t>
            </a:r>
            <a:r>
              <a:rPr lang="tr-TR" sz="1800" b="1" dirty="0">
                <a:effectLst/>
                <a:latin typeface="Calibri" panose="020F0502020204030204" pitchFamily="34" charset="0"/>
                <a:ea typeface="Calibri" panose="020F0502020204030204" pitchFamily="34" charset="0"/>
                <a:cs typeface="Arial" panose="020B0604020202020204" pitchFamily="34" charset="0"/>
              </a:rPr>
              <a:t>3.7 aylık kısmı</a:t>
            </a:r>
            <a:endParaRPr lang="tr-TR" b="1" dirty="0"/>
          </a:p>
        </p:txBody>
      </p:sp>
    </p:spTree>
    <p:extLst>
      <p:ext uri="{BB962C8B-B14F-4D97-AF65-F5344CB8AC3E}">
        <p14:creationId xmlns:p14="http://schemas.microsoft.com/office/powerpoint/2010/main" val="254679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A20235-3CAD-45E4-B170-21B876E7A63C}"/>
              </a:ext>
            </a:extLst>
          </p:cNvPr>
          <p:cNvSpPr>
            <a:spLocks noGrp="1"/>
          </p:cNvSpPr>
          <p:nvPr>
            <p:ph type="title"/>
          </p:nvPr>
        </p:nvSpPr>
        <p:spPr/>
        <p:txBody>
          <a:bodyPr>
            <a:normAutofit fontScale="90000"/>
          </a:bodyPr>
          <a:lstStyle/>
          <a:p>
            <a:r>
              <a:rPr lang="tr-TR" sz="3600" dirty="0">
                <a:effectLst/>
                <a:latin typeface="Arial" panose="020B0604020202020204" pitchFamily="34" charset="0"/>
                <a:ea typeface="Calibri" panose="020F0502020204030204" pitchFamily="34" charset="0"/>
                <a:cs typeface="Times New Roman" panose="02020603050405020304" pitchFamily="18" charset="0"/>
              </a:rPr>
              <a:t/>
            </a:r>
            <a:br>
              <a:rPr lang="tr-TR" sz="3600" dirty="0">
                <a:effectLst/>
                <a:latin typeface="Arial" panose="020B0604020202020204" pitchFamily="34" charset="0"/>
                <a:ea typeface="Calibri" panose="020F0502020204030204" pitchFamily="34" charset="0"/>
                <a:cs typeface="Times New Roman" panose="02020603050405020304" pitchFamily="18" charset="0"/>
              </a:rPr>
            </a:br>
            <a:r>
              <a:rPr lang="tr-TR" sz="3600" dirty="0">
                <a:effectLst/>
                <a:latin typeface="+mn-lt"/>
                <a:ea typeface="Calibri" panose="020F0502020204030204" pitchFamily="34" charset="0"/>
                <a:cs typeface="Times New Roman" panose="02020603050405020304" pitchFamily="18" charset="0"/>
              </a:rPr>
              <a:t>hata maliyetlerinin önlenmesi önceliklidir</a:t>
            </a:r>
            <a:r>
              <a:rPr lang="tr-TR" sz="4400" dirty="0">
                <a:effectLst/>
                <a:latin typeface="+mn-lt"/>
                <a:ea typeface="Calibri" panose="020F0502020204030204" pitchFamily="34" charset="0"/>
                <a:cs typeface="Times New Roman" panose="02020603050405020304" pitchFamily="18" charset="0"/>
              </a:rPr>
              <a:t/>
            </a:r>
            <a:br>
              <a:rPr lang="tr-TR" sz="4400" dirty="0">
                <a:effectLst/>
                <a:latin typeface="+mn-lt"/>
                <a:ea typeface="Calibri" panose="020F0502020204030204" pitchFamily="34" charset="0"/>
                <a:cs typeface="Times New Roman" panose="02020603050405020304" pitchFamily="18" charset="0"/>
              </a:rPr>
            </a:br>
            <a:endParaRPr lang="tr-TR" dirty="0">
              <a:latin typeface="+mn-lt"/>
            </a:endParaRPr>
          </a:p>
        </p:txBody>
      </p:sp>
      <p:sp>
        <p:nvSpPr>
          <p:cNvPr id="3" name="İçerik Yer Tutucusu 2">
            <a:extLst>
              <a:ext uri="{FF2B5EF4-FFF2-40B4-BE49-F238E27FC236}">
                <a16:creationId xmlns:a16="http://schemas.microsoft.com/office/drawing/2014/main" id="{CAF3CF19-9271-45B5-8E0C-74B0EE296A1E}"/>
              </a:ext>
            </a:extLst>
          </p:cNvPr>
          <p:cNvSpPr>
            <a:spLocks noGrp="1"/>
          </p:cNvSpPr>
          <p:nvPr>
            <p:ph idx="1"/>
          </p:nvPr>
        </p:nvSpPr>
        <p:spPr/>
        <p:txBody>
          <a:bodyPr>
            <a:normAutofit/>
          </a:bodyPr>
          <a:lstStyle/>
          <a:p>
            <a:r>
              <a:rPr lang="tr-TR" sz="2400" dirty="0">
                <a:effectLst/>
                <a:ea typeface="Calibri" panose="020F0502020204030204" pitchFamily="34" charset="0"/>
                <a:cs typeface="Times New Roman" panose="02020603050405020304" pitchFamily="18" charset="0"/>
              </a:rPr>
              <a:t>az mali kayıp ile güvenilir laboratuvar hizmeti</a:t>
            </a:r>
          </a:p>
          <a:p>
            <a:pPr marL="0" indent="0">
              <a:buNone/>
            </a:pPr>
            <a:endParaRPr lang="tr-TR" sz="2400" dirty="0">
              <a:ea typeface="Calibri" panose="020F0502020204030204" pitchFamily="34" charset="0"/>
              <a:cs typeface="Times New Roman" panose="02020603050405020304" pitchFamily="18" charset="0"/>
            </a:endParaRPr>
          </a:p>
          <a:p>
            <a:r>
              <a:rPr lang="tr-TR" sz="2400" dirty="0">
                <a:effectLst/>
                <a:ea typeface="Calibri" panose="020F0502020204030204" pitchFamily="34" charset="0"/>
                <a:cs typeface="Times New Roman" panose="02020603050405020304" pitchFamily="18" charset="0"/>
              </a:rPr>
              <a:t>PA faz için doğrudan maliyet unsurları, kolayca tespit edilebilir</a:t>
            </a:r>
          </a:p>
          <a:p>
            <a:endParaRPr lang="tr-TR" sz="2400" dirty="0">
              <a:ea typeface="Calibri" panose="020F0502020204030204" pitchFamily="34" charset="0"/>
              <a:cs typeface="Times New Roman" panose="02020603050405020304" pitchFamily="18" charset="0"/>
            </a:endParaRPr>
          </a:p>
          <a:p>
            <a:r>
              <a:rPr lang="tr-TR" sz="2400" dirty="0">
                <a:effectLst/>
                <a:ea typeface="Calibri" panose="020F0502020204030204" pitchFamily="34" charset="0"/>
                <a:cs typeface="Times New Roman" panose="02020603050405020304" pitchFamily="18" charset="0"/>
              </a:rPr>
              <a:t>sağlık politikaları karar vericilerinin ve alan profesyonellerinin ilgisini çekmek</a:t>
            </a:r>
          </a:p>
          <a:p>
            <a:endParaRPr lang="tr-TR" sz="2400" dirty="0">
              <a:ea typeface="Calibri" panose="020F0502020204030204" pitchFamily="34" charset="0"/>
              <a:cs typeface="Times New Roman" panose="02020603050405020304" pitchFamily="18" charset="0"/>
            </a:endParaRPr>
          </a:p>
          <a:p>
            <a:r>
              <a:rPr lang="tr-TR" sz="2400" dirty="0">
                <a:effectLst/>
                <a:ea typeface="Calibri" panose="020F0502020204030204" pitchFamily="34" charset="0"/>
                <a:cs typeface="Times New Roman" panose="02020603050405020304" pitchFamily="18" charset="0"/>
              </a:rPr>
              <a:t>PA dönem hatalarını önlemek için gerekli girişim ve uygulamalar açısından bir </a:t>
            </a:r>
          </a:p>
          <a:p>
            <a:pPr marL="0" indent="0">
              <a:buNone/>
            </a:pPr>
            <a:r>
              <a:rPr lang="tr-TR" sz="2400" dirty="0">
                <a:ea typeface="Calibri" panose="020F0502020204030204" pitchFamily="34" charset="0"/>
                <a:cs typeface="Times New Roman" panose="02020603050405020304" pitchFamily="18" charset="0"/>
              </a:rPr>
              <a:t>			</a:t>
            </a:r>
            <a:r>
              <a:rPr lang="tr-TR" sz="2400" b="1" dirty="0">
                <a:effectLst/>
                <a:ea typeface="Calibri" panose="020F0502020204030204" pitchFamily="34" charset="0"/>
                <a:cs typeface="Times New Roman" panose="02020603050405020304" pitchFamily="18" charset="0"/>
              </a:rPr>
              <a:t>EŞİK MALİYET TESPİTİ YARARLI</a:t>
            </a:r>
          </a:p>
          <a:p>
            <a:endParaRPr lang="tr-TR" sz="1800" b="1" dirty="0">
              <a:latin typeface="Arial" panose="020B060402020202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56258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3E8EC1-CEAE-42CE-836B-4354DB5C3496}"/>
              </a:ext>
            </a:extLst>
          </p:cNvPr>
          <p:cNvSpPr>
            <a:spLocks noGrp="1"/>
          </p:cNvSpPr>
          <p:nvPr>
            <p:ph type="title"/>
          </p:nvPr>
        </p:nvSpPr>
        <p:spPr/>
        <p:txBody>
          <a:bodyPr>
            <a:normAutofit/>
          </a:bodyPr>
          <a:lstStyle/>
          <a:p>
            <a:r>
              <a:rPr lang="tr-TR" sz="3600" dirty="0"/>
              <a:t>Sunum İçeriği</a:t>
            </a:r>
          </a:p>
        </p:txBody>
      </p:sp>
      <p:sp>
        <p:nvSpPr>
          <p:cNvPr id="3" name="İçerik Yer Tutucusu 2">
            <a:extLst>
              <a:ext uri="{FF2B5EF4-FFF2-40B4-BE49-F238E27FC236}">
                <a16:creationId xmlns:a16="http://schemas.microsoft.com/office/drawing/2014/main" id="{5DA8CA60-559B-4A42-80C2-76454495E09D}"/>
              </a:ext>
            </a:extLst>
          </p:cNvPr>
          <p:cNvSpPr>
            <a:spLocks noGrp="1"/>
          </p:cNvSpPr>
          <p:nvPr>
            <p:ph idx="1"/>
          </p:nvPr>
        </p:nvSpPr>
        <p:spPr/>
        <p:txBody>
          <a:bodyPr/>
          <a:lstStyle/>
          <a:p>
            <a:r>
              <a:rPr lang="tr-TR" dirty="0"/>
              <a:t>PA hata maliyetine ilişkin çalışmalardan örnekler</a:t>
            </a:r>
          </a:p>
          <a:p>
            <a:r>
              <a:rPr lang="tr-TR" dirty="0"/>
              <a:t>Kendi hastanemizde yürüttüğümüz PA hata maliyet çıktılarının paylaşılması</a:t>
            </a:r>
          </a:p>
        </p:txBody>
      </p:sp>
    </p:spTree>
    <p:extLst>
      <p:ext uri="{BB962C8B-B14F-4D97-AF65-F5344CB8AC3E}">
        <p14:creationId xmlns:p14="http://schemas.microsoft.com/office/powerpoint/2010/main" val="33747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C98315-78B9-4CD8-B249-63185DD76B81}"/>
              </a:ext>
            </a:extLst>
          </p:cNvPr>
          <p:cNvSpPr>
            <a:spLocks noGrp="1"/>
          </p:cNvSpPr>
          <p:nvPr>
            <p:ph type="title"/>
          </p:nvPr>
        </p:nvSpPr>
        <p:spPr/>
        <p:txBody>
          <a:bodyPr>
            <a:normAutofit fontScale="90000"/>
          </a:bodyPr>
          <a:lstStyle/>
          <a:p>
            <a:r>
              <a:rPr lang="tr-TR" sz="3600" dirty="0">
                <a:effectLst/>
                <a:latin typeface="Arial" panose="020B0604020202020204" pitchFamily="34" charset="0"/>
                <a:ea typeface="Calibri" panose="020F0502020204030204" pitchFamily="34" charset="0"/>
                <a:cs typeface="Times New Roman" panose="02020603050405020304" pitchFamily="18" charset="0"/>
              </a:rPr>
              <a:t/>
            </a:r>
            <a:br>
              <a:rPr lang="tr-TR" sz="3600" dirty="0">
                <a:effectLst/>
                <a:latin typeface="Arial" panose="020B0604020202020204" pitchFamily="34" charset="0"/>
                <a:ea typeface="Calibri" panose="020F0502020204030204" pitchFamily="34" charset="0"/>
                <a:cs typeface="Times New Roman" panose="02020603050405020304" pitchFamily="18" charset="0"/>
              </a:rPr>
            </a:br>
            <a:r>
              <a:rPr lang="tr-TR" sz="3600" dirty="0">
                <a:effectLst/>
                <a:latin typeface="Arial" panose="020B0604020202020204" pitchFamily="34" charset="0"/>
                <a:ea typeface="Calibri" panose="020F0502020204030204" pitchFamily="34" charset="0"/>
                <a:cs typeface="Times New Roman" panose="02020603050405020304" pitchFamily="18" charset="0"/>
              </a:rPr>
              <a:t>Maliyet bilen laboratuvarcı olmak </a:t>
            </a:r>
            <a:r>
              <a:rPr lang="tr-TR" sz="4400" dirty="0">
                <a:effectLst/>
                <a:latin typeface="Calibri" panose="020F0502020204030204" pitchFamily="34" charset="0"/>
                <a:ea typeface="Calibri" panose="020F0502020204030204" pitchFamily="34" charset="0"/>
                <a:cs typeface="Times New Roman" panose="02020603050405020304" pitchFamily="18" charset="0"/>
              </a:rPr>
              <a:t/>
            </a:r>
            <a:br>
              <a:rPr lang="tr-TR" sz="44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0F560867-84C5-416C-9FCC-9417CF8C2999}"/>
              </a:ext>
            </a:extLst>
          </p:cNvPr>
          <p:cNvSpPr>
            <a:spLocks noGrp="1"/>
          </p:cNvSpPr>
          <p:nvPr>
            <p:ph idx="1"/>
          </p:nvPr>
        </p:nvSpPr>
        <p:spPr>
          <a:xfrm>
            <a:off x="838200" y="1360348"/>
            <a:ext cx="10515600" cy="2052637"/>
          </a:xfrm>
        </p:spPr>
        <p:txBody>
          <a:bodyPr>
            <a:normAutofit fontScale="25000" lnSpcReduction="20000"/>
          </a:bodyPr>
          <a:lstStyle/>
          <a:p>
            <a:endParaRPr lang="tr-TR" sz="2800" dirty="0">
              <a:effectLst/>
              <a:latin typeface="Arial" panose="020B0604020202020204" pitchFamily="34" charset="0"/>
              <a:ea typeface="Calibri" panose="020F0502020204030204" pitchFamily="34" charset="0"/>
              <a:cs typeface="Times New Roman" panose="02020603050405020304" pitchFamily="18" charset="0"/>
            </a:endParaRPr>
          </a:p>
          <a:p>
            <a:r>
              <a:rPr lang="tr-TR" sz="11200" dirty="0">
                <a:latin typeface="Arial" panose="020B0604020202020204" pitchFamily="34" charset="0"/>
                <a:ea typeface="Calibri" panose="020F0502020204030204" pitchFamily="34" charset="0"/>
                <a:cs typeface="Times New Roman" panose="02020603050405020304" pitchFamily="18" charset="0"/>
              </a:rPr>
              <a:t>Laboratuvar politikası belirleyici roller ve etkinlik </a:t>
            </a:r>
          </a:p>
          <a:p>
            <a:pPr marL="0" indent="0">
              <a:buNone/>
            </a:pPr>
            <a:endParaRPr lang="tr-TR" sz="11200" dirty="0">
              <a:latin typeface="Arial" panose="020B0604020202020204" pitchFamily="34" charset="0"/>
              <a:ea typeface="Calibri" panose="020F0502020204030204" pitchFamily="34" charset="0"/>
              <a:cs typeface="Times New Roman" panose="02020603050405020304" pitchFamily="18" charset="0"/>
            </a:endParaRPr>
          </a:p>
          <a:p>
            <a:r>
              <a:rPr lang="tr-TR" sz="11200" dirty="0">
                <a:latin typeface="Arial" panose="020B0604020202020204" pitchFamily="34" charset="0"/>
                <a:ea typeface="Calibri" panose="020F0502020204030204" pitchFamily="34" charset="0"/>
                <a:cs typeface="Times New Roman" panose="02020603050405020304" pitchFamily="18" charset="0"/>
              </a:rPr>
              <a:t>Gücümüzü arttırmak ve korumak</a:t>
            </a:r>
          </a:p>
          <a:p>
            <a:pPr marL="0" indent="0">
              <a:buNone/>
            </a:pPr>
            <a:r>
              <a:rPr lang="tr-TR" sz="11200" dirty="0"/>
              <a:t>							</a:t>
            </a:r>
          </a:p>
          <a:p>
            <a:pPr marL="0" indent="0">
              <a:buNone/>
            </a:pPr>
            <a:r>
              <a:rPr lang="tr-TR" dirty="0"/>
              <a:t>					</a:t>
            </a:r>
          </a:p>
          <a:p>
            <a:pPr marL="0" indent="0">
              <a:buNone/>
            </a:pPr>
            <a:r>
              <a:rPr lang="tr-TR" dirty="0"/>
              <a:t>								</a:t>
            </a:r>
          </a:p>
        </p:txBody>
      </p:sp>
      <p:sp>
        <p:nvSpPr>
          <p:cNvPr id="4" name="Metin kutusu 3">
            <a:extLst>
              <a:ext uri="{FF2B5EF4-FFF2-40B4-BE49-F238E27FC236}">
                <a16:creationId xmlns:a16="http://schemas.microsoft.com/office/drawing/2014/main" id="{549469E0-9540-40C4-B8BA-2AB54F09D025}"/>
              </a:ext>
            </a:extLst>
          </p:cNvPr>
          <p:cNvSpPr txBox="1"/>
          <p:nvPr/>
        </p:nvSpPr>
        <p:spPr>
          <a:xfrm>
            <a:off x="2486025" y="3412985"/>
            <a:ext cx="8123249" cy="3508653"/>
          </a:xfrm>
          <a:prstGeom prst="rect">
            <a:avLst/>
          </a:prstGeom>
          <a:noFill/>
        </p:spPr>
        <p:txBody>
          <a:bodyPr wrap="none" rtlCol="0">
            <a:spAutoFit/>
          </a:bodyPr>
          <a:lstStyle/>
          <a:p>
            <a:r>
              <a:rPr lang="tr-TR" sz="2400" b="1" dirty="0"/>
              <a:t>TEŞEKKÜRLER</a:t>
            </a:r>
          </a:p>
          <a:p>
            <a:r>
              <a:rPr lang="tr-TR" sz="2400" b="1" dirty="0" err="1"/>
              <a:t>Dr.Pınar</a:t>
            </a:r>
            <a:r>
              <a:rPr lang="tr-TR" sz="2400" b="1" dirty="0"/>
              <a:t> Eker</a:t>
            </a:r>
          </a:p>
          <a:p>
            <a:endParaRPr lang="tr-TR" sz="2400" dirty="0"/>
          </a:p>
          <a:p>
            <a:r>
              <a:rPr lang="tr-TR" sz="2400" dirty="0" err="1"/>
              <a:t>Memorial</a:t>
            </a:r>
            <a:r>
              <a:rPr lang="tr-TR" sz="2400" dirty="0"/>
              <a:t> Hastaneleri </a:t>
            </a:r>
            <a:r>
              <a:rPr lang="tr-TR" sz="2400" dirty="0" err="1"/>
              <a:t>Medroyal</a:t>
            </a:r>
            <a:r>
              <a:rPr lang="tr-TR" sz="2400" dirty="0"/>
              <a:t> Laboratuvarı Medikal Direktörü</a:t>
            </a:r>
          </a:p>
          <a:p>
            <a:r>
              <a:rPr lang="tr-TR" dirty="0">
                <a:hlinkClick r:id="rId2"/>
              </a:rPr>
              <a:t>pinar.eker@memorial.com.tr</a:t>
            </a:r>
            <a:endParaRPr lang="tr-TR" dirty="0"/>
          </a:p>
          <a:p>
            <a:endParaRPr lang="tr-TR" dirty="0"/>
          </a:p>
          <a:p>
            <a:r>
              <a:rPr lang="tr-TR" sz="2400" dirty="0"/>
              <a:t>Maltepe </a:t>
            </a:r>
            <a:r>
              <a:rPr lang="tr-TR" sz="2400" dirty="0" err="1"/>
              <a:t>Üniveristesi</a:t>
            </a:r>
            <a:r>
              <a:rPr lang="tr-TR" sz="2400" dirty="0"/>
              <a:t> Tıp Fakültesi </a:t>
            </a:r>
          </a:p>
          <a:p>
            <a:r>
              <a:rPr lang="tr-TR" dirty="0">
                <a:hlinkClick r:id="rId3"/>
              </a:rPr>
              <a:t>pinar.eker@maltepe.edu.tr</a:t>
            </a:r>
            <a:endParaRPr lang="tr-TR" dirty="0"/>
          </a:p>
          <a:p>
            <a:endParaRPr lang="tr-TR" sz="2400" dirty="0"/>
          </a:p>
          <a:p>
            <a:endParaRPr lang="tr-TR" sz="2400" dirty="0"/>
          </a:p>
        </p:txBody>
      </p:sp>
    </p:spTree>
    <p:extLst>
      <p:ext uri="{BB962C8B-B14F-4D97-AF65-F5344CB8AC3E}">
        <p14:creationId xmlns:p14="http://schemas.microsoft.com/office/powerpoint/2010/main" val="1836017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5178949E-B229-4690-AF1D-D8A34E06E1EA}"/>
              </a:ext>
            </a:extLst>
          </p:cNvPr>
          <p:cNvPicPr>
            <a:picLocks noGrp="1" noChangeAspect="1"/>
          </p:cNvPicPr>
          <p:nvPr>
            <p:ph idx="1"/>
          </p:nvPr>
        </p:nvPicPr>
        <p:blipFill>
          <a:blip r:embed="rId2"/>
          <a:stretch>
            <a:fillRect/>
          </a:stretch>
        </p:blipFill>
        <p:spPr>
          <a:xfrm>
            <a:off x="0" y="134142"/>
            <a:ext cx="4731367" cy="3338513"/>
          </a:xfrm>
        </p:spPr>
      </p:pic>
      <p:pic>
        <p:nvPicPr>
          <p:cNvPr id="7" name="Resim 6">
            <a:extLst>
              <a:ext uri="{FF2B5EF4-FFF2-40B4-BE49-F238E27FC236}">
                <a16:creationId xmlns:a16="http://schemas.microsoft.com/office/drawing/2014/main" id="{FC0EFAB0-6FEF-4C02-B1C2-0FDF5865D9F9}"/>
              </a:ext>
            </a:extLst>
          </p:cNvPr>
          <p:cNvPicPr>
            <a:picLocks noChangeAspect="1"/>
          </p:cNvPicPr>
          <p:nvPr/>
        </p:nvPicPr>
        <p:blipFill>
          <a:blip r:embed="rId3"/>
          <a:stretch>
            <a:fillRect/>
          </a:stretch>
        </p:blipFill>
        <p:spPr>
          <a:xfrm>
            <a:off x="4697955" y="3071812"/>
            <a:ext cx="3975560" cy="3605213"/>
          </a:xfrm>
          <a:prstGeom prst="rect">
            <a:avLst/>
          </a:prstGeom>
        </p:spPr>
      </p:pic>
      <p:pic>
        <p:nvPicPr>
          <p:cNvPr id="9" name="Resim 8">
            <a:extLst>
              <a:ext uri="{FF2B5EF4-FFF2-40B4-BE49-F238E27FC236}">
                <a16:creationId xmlns:a16="http://schemas.microsoft.com/office/drawing/2014/main" id="{FB8A72F9-83C1-46A1-A739-2900EB420C08}"/>
              </a:ext>
            </a:extLst>
          </p:cNvPr>
          <p:cNvPicPr>
            <a:picLocks noChangeAspect="1"/>
          </p:cNvPicPr>
          <p:nvPr/>
        </p:nvPicPr>
        <p:blipFill>
          <a:blip r:embed="rId4"/>
          <a:stretch>
            <a:fillRect/>
          </a:stretch>
        </p:blipFill>
        <p:spPr>
          <a:xfrm>
            <a:off x="8469534" y="134142"/>
            <a:ext cx="3722466" cy="3456783"/>
          </a:xfrm>
          <a:prstGeom prst="rect">
            <a:avLst/>
          </a:prstGeom>
        </p:spPr>
      </p:pic>
      <p:pic>
        <p:nvPicPr>
          <p:cNvPr id="11" name="Resim 10">
            <a:extLst>
              <a:ext uri="{FF2B5EF4-FFF2-40B4-BE49-F238E27FC236}">
                <a16:creationId xmlns:a16="http://schemas.microsoft.com/office/drawing/2014/main" id="{D6A5BC86-5DFA-44EC-8580-0548D40D1A96}"/>
              </a:ext>
            </a:extLst>
          </p:cNvPr>
          <p:cNvPicPr>
            <a:picLocks noChangeAspect="1"/>
          </p:cNvPicPr>
          <p:nvPr/>
        </p:nvPicPr>
        <p:blipFill>
          <a:blip r:embed="rId5"/>
          <a:stretch>
            <a:fillRect/>
          </a:stretch>
        </p:blipFill>
        <p:spPr>
          <a:xfrm>
            <a:off x="8554818" y="3429000"/>
            <a:ext cx="3637181" cy="3248025"/>
          </a:xfrm>
          <a:prstGeom prst="rect">
            <a:avLst/>
          </a:prstGeom>
        </p:spPr>
      </p:pic>
      <p:sp>
        <p:nvSpPr>
          <p:cNvPr id="13" name="Metin kutusu 12">
            <a:extLst>
              <a:ext uri="{FF2B5EF4-FFF2-40B4-BE49-F238E27FC236}">
                <a16:creationId xmlns:a16="http://schemas.microsoft.com/office/drawing/2014/main" id="{493C1DE6-0B8B-45C4-971D-85015F2AF614}"/>
              </a:ext>
            </a:extLst>
          </p:cNvPr>
          <p:cNvSpPr txBox="1"/>
          <p:nvPr/>
        </p:nvSpPr>
        <p:spPr>
          <a:xfrm>
            <a:off x="356061" y="4292601"/>
            <a:ext cx="3676650" cy="1754326"/>
          </a:xfrm>
          <a:prstGeom prst="rect">
            <a:avLst/>
          </a:prstGeom>
          <a:solidFill>
            <a:schemeClr val="bg2">
              <a:lumMod val="90000"/>
            </a:schemeClr>
          </a:solidFill>
        </p:spPr>
        <p:txBody>
          <a:bodyPr wrap="square" rtlCol="0">
            <a:spAutoFit/>
          </a:bodyPr>
          <a:lstStyle/>
          <a:p>
            <a:r>
              <a:rPr lang="tr-TR" dirty="0" err="1"/>
              <a:t>Lipemi</a:t>
            </a:r>
            <a:r>
              <a:rPr lang="tr-TR" dirty="0"/>
              <a:t> PA hata mı?</a:t>
            </a:r>
          </a:p>
          <a:p>
            <a:r>
              <a:rPr lang="tr-TR" dirty="0" err="1"/>
              <a:t>İkterik</a:t>
            </a:r>
            <a:r>
              <a:rPr lang="tr-TR" dirty="0"/>
              <a:t> numune PA hata mı?</a:t>
            </a:r>
          </a:p>
          <a:p>
            <a:r>
              <a:rPr lang="tr-TR" dirty="0"/>
              <a:t>Uygunsuz alınmış numune???</a:t>
            </a:r>
          </a:p>
          <a:p>
            <a:r>
              <a:rPr lang="tr-TR" dirty="0"/>
              <a:t>Numunelerin karışması/hatalı </a:t>
            </a:r>
            <a:r>
              <a:rPr lang="tr-TR" dirty="0" err="1"/>
              <a:t>kimliklendirilmiş</a:t>
            </a:r>
            <a:r>
              <a:rPr lang="tr-TR" dirty="0"/>
              <a:t> numune</a:t>
            </a:r>
          </a:p>
          <a:p>
            <a:endParaRPr lang="tr-TR" dirty="0"/>
          </a:p>
        </p:txBody>
      </p:sp>
      <p:sp>
        <p:nvSpPr>
          <p:cNvPr id="14" name="Metin kutusu 13">
            <a:extLst>
              <a:ext uri="{FF2B5EF4-FFF2-40B4-BE49-F238E27FC236}">
                <a16:creationId xmlns:a16="http://schemas.microsoft.com/office/drawing/2014/main" id="{F0C47365-C6D8-4DA1-B070-9C0A436DA580}"/>
              </a:ext>
            </a:extLst>
          </p:cNvPr>
          <p:cNvSpPr txBox="1"/>
          <p:nvPr/>
        </p:nvSpPr>
        <p:spPr>
          <a:xfrm>
            <a:off x="5352235" y="1341733"/>
            <a:ext cx="2667000" cy="923330"/>
          </a:xfrm>
          <a:prstGeom prst="rect">
            <a:avLst/>
          </a:prstGeom>
          <a:solidFill>
            <a:schemeClr val="accent2">
              <a:lumMod val="40000"/>
              <a:lumOff val="60000"/>
            </a:schemeClr>
          </a:solidFill>
        </p:spPr>
        <p:txBody>
          <a:bodyPr wrap="square" rtlCol="0">
            <a:spAutoFit/>
          </a:bodyPr>
          <a:lstStyle/>
          <a:p>
            <a:r>
              <a:rPr lang="tr-TR" dirty="0"/>
              <a:t>Hata sınıflandırmanın revize edilmesi uygun olacaktır</a:t>
            </a:r>
          </a:p>
        </p:txBody>
      </p:sp>
    </p:spTree>
    <p:extLst>
      <p:ext uri="{BB962C8B-B14F-4D97-AF65-F5344CB8AC3E}">
        <p14:creationId xmlns:p14="http://schemas.microsoft.com/office/powerpoint/2010/main" val="2192259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E0AFFE2-5F6C-4C61-83A5-9E45C8E0B1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167" y="258278"/>
            <a:ext cx="4458827" cy="6341444"/>
          </a:xfrm>
        </p:spPr>
      </p:pic>
      <p:pic>
        <p:nvPicPr>
          <p:cNvPr id="7" name="Resim 6" descr="metin içeren bir resim&#10;&#10;Açıklama otomatik olarak oluşturuldu">
            <a:extLst>
              <a:ext uri="{FF2B5EF4-FFF2-40B4-BE49-F238E27FC236}">
                <a16:creationId xmlns:a16="http://schemas.microsoft.com/office/drawing/2014/main" id="{9CAC7869-189C-4EA7-928E-23CC3CC06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625" y="432717"/>
            <a:ext cx="4107233" cy="5841400"/>
          </a:xfrm>
          <a:prstGeom prst="rect">
            <a:avLst/>
          </a:prstGeom>
        </p:spPr>
      </p:pic>
      <p:sp>
        <p:nvSpPr>
          <p:cNvPr id="8" name="Metin kutusu 7">
            <a:extLst>
              <a:ext uri="{FF2B5EF4-FFF2-40B4-BE49-F238E27FC236}">
                <a16:creationId xmlns:a16="http://schemas.microsoft.com/office/drawing/2014/main" id="{CDA28871-92FE-4DAF-8DAB-A868263D9491}"/>
              </a:ext>
            </a:extLst>
          </p:cNvPr>
          <p:cNvSpPr txBox="1"/>
          <p:nvPr/>
        </p:nvSpPr>
        <p:spPr>
          <a:xfrm>
            <a:off x="9685058" y="4427458"/>
            <a:ext cx="2506942" cy="1846659"/>
          </a:xfrm>
          <a:prstGeom prst="rect">
            <a:avLst/>
          </a:prstGeom>
          <a:solidFill>
            <a:schemeClr val="accent2">
              <a:lumMod val="40000"/>
              <a:lumOff val="60000"/>
            </a:schemeClr>
          </a:solidFill>
        </p:spPr>
        <p:txBody>
          <a:bodyPr wrap="square" rtlCol="0">
            <a:spAutoFit/>
          </a:bodyPr>
          <a:lstStyle/>
          <a:p>
            <a:r>
              <a:rPr lang="tr-TR" sz="3200" dirty="0"/>
              <a:t>Tamamen Online</a:t>
            </a:r>
          </a:p>
          <a:p>
            <a:r>
              <a:rPr lang="tr-TR" sz="3200" dirty="0"/>
              <a:t>15-18 Mart</a:t>
            </a:r>
          </a:p>
          <a:p>
            <a:endParaRPr lang="tr-TR" dirty="0"/>
          </a:p>
        </p:txBody>
      </p:sp>
    </p:spTree>
    <p:extLst>
      <p:ext uri="{BB962C8B-B14F-4D97-AF65-F5344CB8AC3E}">
        <p14:creationId xmlns:p14="http://schemas.microsoft.com/office/powerpoint/2010/main" val="3860901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içeren bir resim&#10;&#10;Açıklama otomatik olarak oluşturuldu">
            <a:extLst>
              <a:ext uri="{FF2B5EF4-FFF2-40B4-BE49-F238E27FC236}">
                <a16:creationId xmlns:a16="http://schemas.microsoft.com/office/drawing/2014/main" id="{CF03F119-700B-47FA-AE0E-8D8CA34C24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193" y="824866"/>
            <a:ext cx="3356772" cy="5047297"/>
          </a:xfrm>
        </p:spPr>
      </p:pic>
      <p:pic>
        <p:nvPicPr>
          <p:cNvPr id="7" name="Resim 6" descr="tablo içeren bir resim&#10;&#10;Açıklama otomatik olarak oluşturuldu">
            <a:extLst>
              <a:ext uri="{FF2B5EF4-FFF2-40B4-BE49-F238E27FC236}">
                <a16:creationId xmlns:a16="http://schemas.microsoft.com/office/drawing/2014/main" id="{50C97F9D-14E7-46B7-9F5F-B241C1CEE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740" y="909637"/>
            <a:ext cx="3567634" cy="4962526"/>
          </a:xfrm>
          <a:prstGeom prst="rect">
            <a:avLst/>
          </a:prstGeom>
        </p:spPr>
      </p:pic>
      <p:pic>
        <p:nvPicPr>
          <p:cNvPr id="9" name="Resim 8" descr="metin içeren bir resim&#10;&#10;Açıklama otomatik olarak oluşturuldu">
            <a:extLst>
              <a:ext uri="{FF2B5EF4-FFF2-40B4-BE49-F238E27FC236}">
                <a16:creationId xmlns:a16="http://schemas.microsoft.com/office/drawing/2014/main" id="{6C0144F8-8DC5-4CA3-B092-4F042A8FA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5145" y="824866"/>
            <a:ext cx="4157662" cy="5047297"/>
          </a:xfrm>
          <a:prstGeom prst="rect">
            <a:avLst/>
          </a:prstGeom>
        </p:spPr>
      </p:pic>
    </p:spTree>
    <p:extLst>
      <p:ext uri="{BB962C8B-B14F-4D97-AF65-F5344CB8AC3E}">
        <p14:creationId xmlns:p14="http://schemas.microsoft.com/office/powerpoint/2010/main" val="359847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862972-6CC9-4DD2-A080-12F472066591}"/>
              </a:ext>
            </a:extLst>
          </p:cNvPr>
          <p:cNvSpPr>
            <a:spLocks noGrp="1"/>
          </p:cNvSpPr>
          <p:nvPr>
            <p:ph idx="1"/>
          </p:nvPr>
        </p:nvSpPr>
        <p:spPr>
          <a:xfrm>
            <a:off x="890587" y="758825"/>
            <a:ext cx="10410825" cy="2889250"/>
          </a:xfrm>
        </p:spPr>
        <p:txBody>
          <a:bodyPr/>
          <a:lstStyle/>
          <a:p>
            <a:endParaRPr lang="tr-TR" sz="2800" i="1" dirty="0">
              <a:effectLst/>
              <a:latin typeface="Calibri" panose="020F0502020204030204" pitchFamily="34" charset="0"/>
              <a:ea typeface="Calibri" panose="020F0502020204030204" pitchFamily="34" charset="0"/>
              <a:cs typeface="Arial" panose="020B0604020202020204" pitchFamily="34" charset="0"/>
            </a:endParaRPr>
          </a:p>
          <a:p>
            <a:r>
              <a:rPr lang="tr-TR" sz="2800" i="1" dirty="0" err="1">
                <a:effectLst/>
                <a:ea typeface="Calibri" panose="020F0502020204030204" pitchFamily="34" charset="0"/>
                <a:cs typeface="Arial" panose="020B0604020202020204" pitchFamily="34" charset="0"/>
              </a:rPr>
              <a:t>In</a:t>
            </a:r>
            <a:r>
              <a:rPr lang="tr-TR" sz="2800" i="1" dirty="0">
                <a:effectLst/>
                <a:ea typeface="Calibri" panose="020F0502020204030204" pitchFamily="34" charset="0"/>
                <a:cs typeface="Arial" panose="020B0604020202020204" pitchFamily="34" charset="0"/>
              </a:rPr>
              <a:t> </a:t>
            </a:r>
            <a:r>
              <a:rPr lang="tr-TR" sz="2800" i="1" dirty="0" err="1">
                <a:effectLst/>
                <a:ea typeface="Calibri" panose="020F0502020204030204" pitchFamily="34" charset="0"/>
                <a:cs typeface="Arial" panose="020B0604020202020204" pitchFamily="34" charset="0"/>
              </a:rPr>
              <a:t>vitro</a:t>
            </a:r>
            <a:r>
              <a:rPr lang="tr-TR" sz="2800" i="1" dirty="0">
                <a:effectLst/>
                <a:ea typeface="Calibri" panose="020F0502020204030204" pitchFamily="34" charset="0"/>
                <a:cs typeface="Arial" panose="020B0604020202020204" pitchFamily="34" charset="0"/>
              </a:rPr>
              <a:t> </a:t>
            </a:r>
            <a:r>
              <a:rPr lang="tr-TR" sz="2800" dirty="0">
                <a:effectLst/>
                <a:ea typeface="Calibri" panose="020F0502020204030204" pitchFamily="34" charset="0"/>
                <a:cs typeface="Arial" panose="020B0604020202020204" pitchFamily="34" charset="0"/>
              </a:rPr>
              <a:t>tanı testleri 10 yılda sayısal olarak giderek yükselmiş  ve gelecekte de artacak gibi durmaktadır.(*) </a:t>
            </a:r>
          </a:p>
          <a:p>
            <a:pPr marL="0" indent="0">
              <a:buNone/>
            </a:pPr>
            <a:endParaRPr lang="tr-TR" sz="2800" dirty="0">
              <a:effectLst/>
              <a:ea typeface="Calibri" panose="020F0502020204030204" pitchFamily="34" charset="0"/>
              <a:cs typeface="Arial" panose="020B0604020202020204" pitchFamily="34" charset="0"/>
            </a:endParaRPr>
          </a:p>
          <a:p>
            <a:r>
              <a:rPr lang="tr-TR" sz="2800" dirty="0">
                <a:effectLst/>
                <a:ea typeface="Calibri" panose="020F0502020204030204" pitchFamily="34" charset="0"/>
                <a:cs typeface="Arial" panose="020B0604020202020204" pitchFamily="34" charset="0"/>
              </a:rPr>
              <a:t>IVD bazlı  harcamaların toplam sağlık harcamalarının %1.4-2.3 arasında olduğu belirtilmektedir. (**)</a:t>
            </a:r>
          </a:p>
          <a:p>
            <a:pPr marL="0" indent="0">
              <a:buNone/>
            </a:pPr>
            <a:endParaRPr lang="tr-TR" sz="2800" dirty="0">
              <a:effectLst/>
              <a:latin typeface="Calibri" panose="020F0502020204030204" pitchFamily="34" charset="0"/>
              <a:ea typeface="Calibri" panose="020F0502020204030204" pitchFamily="34" charset="0"/>
              <a:cs typeface="Arial" panose="020B0604020202020204" pitchFamily="34" charset="0"/>
            </a:endParaRPr>
          </a:p>
          <a:p>
            <a:endParaRPr lang="tr-TR" dirty="0"/>
          </a:p>
        </p:txBody>
      </p:sp>
      <p:sp>
        <p:nvSpPr>
          <p:cNvPr id="4" name="Metin kutusu 3">
            <a:extLst>
              <a:ext uri="{FF2B5EF4-FFF2-40B4-BE49-F238E27FC236}">
                <a16:creationId xmlns:a16="http://schemas.microsoft.com/office/drawing/2014/main" id="{70F1AB94-1AFD-43EA-973D-94C13A42EDED}"/>
              </a:ext>
            </a:extLst>
          </p:cNvPr>
          <p:cNvSpPr txBox="1"/>
          <p:nvPr/>
        </p:nvSpPr>
        <p:spPr>
          <a:xfrm>
            <a:off x="1438275" y="4175921"/>
            <a:ext cx="8972550" cy="1856727"/>
          </a:xfrm>
          <a:prstGeom prst="rect">
            <a:avLst/>
          </a:prstGeom>
          <a:solidFill>
            <a:schemeClr val="accent3">
              <a:lumMod val="20000"/>
              <a:lumOff val="80000"/>
            </a:schemeClr>
          </a:solidFill>
        </p:spPr>
        <p:txBody>
          <a:bodyPr wrap="square" rtlCol="0">
            <a:spAutoFit/>
          </a:bodyPr>
          <a:lstStyle/>
          <a:p>
            <a:pPr marL="0" marR="0">
              <a:lnSpc>
                <a:spcPct val="200000"/>
              </a:lnSpc>
              <a:spcBef>
                <a:spcPts val="0"/>
              </a:spcBef>
              <a:spcAft>
                <a:spcPts val="800"/>
              </a:spcAft>
            </a:pPr>
            <a:r>
              <a:rPr lang="tr-TR" sz="1400" dirty="0">
                <a:ea typeface="Calibri" panose="020F0502020204030204" pitchFamily="34" charset="0"/>
                <a:cs typeface="Times New Roman" panose="02020603050405020304" pitchFamily="18" charset="0"/>
              </a:rPr>
              <a:t>*</a:t>
            </a:r>
            <a:r>
              <a:rPr lang="tr-TR" sz="1400" dirty="0" err="1">
                <a:effectLst/>
                <a:ea typeface="Calibri" panose="020F0502020204030204" pitchFamily="34" charset="0"/>
                <a:cs typeface="Times New Roman" panose="02020603050405020304" pitchFamily="18" charset="0"/>
              </a:rPr>
              <a:t>Bogavac-Stanojevic</a:t>
            </a:r>
            <a:r>
              <a:rPr lang="tr-TR" sz="1400" dirty="0">
                <a:effectLst/>
                <a:ea typeface="Calibri" panose="020F0502020204030204" pitchFamily="34" charset="0"/>
                <a:cs typeface="Times New Roman" panose="02020603050405020304" pitchFamily="18" charset="0"/>
              </a:rPr>
              <a:t> N, </a:t>
            </a:r>
            <a:r>
              <a:rPr lang="tr-TR" sz="1400" dirty="0" err="1">
                <a:effectLst/>
                <a:ea typeface="Calibri" panose="020F0502020204030204" pitchFamily="34" charset="0"/>
                <a:cs typeface="Times New Roman" panose="02020603050405020304" pitchFamily="18" charset="0"/>
              </a:rPr>
              <a:t>Jelic-Ivanovic</a:t>
            </a:r>
            <a:r>
              <a:rPr lang="tr-TR" sz="1400" dirty="0">
                <a:effectLst/>
                <a:ea typeface="Calibri" panose="020F0502020204030204" pitchFamily="34" charset="0"/>
                <a:cs typeface="Times New Roman" panose="02020603050405020304" pitchFamily="18" charset="0"/>
              </a:rPr>
              <a:t> Z. </a:t>
            </a:r>
            <a:r>
              <a:rPr lang="tr-TR" sz="1400" dirty="0" err="1">
                <a:effectLst/>
                <a:ea typeface="Calibri" panose="020F0502020204030204" pitchFamily="34" charset="0"/>
                <a:cs typeface="Times New Roman" panose="02020603050405020304" pitchFamily="18" charset="0"/>
              </a:rPr>
              <a:t>The</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Cost-effective</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Laboratory</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Implementation</a:t>
            </a:r>
            <a:r>
              <a:rPr lang="tr-TR" sz="1400" dirty="0">
                <a:effectLst/>
                <a:ea typeface="Calibri" panose="020F0502020204030204" pitchFamily="34" charset="0"/>
                <a:cs typeface="Times New Roman" panose="02020603050405020304" pitchFamily="18" charset="0"/>
              </a:rPr>
              <a:t> of </a:t>
            </a:r>
            <a:r>
              <a:rPr lang="tr-TR" sz="1400" dirty="0" err="1">
                <a:effectLst/>
                <a:ea typeface="Calibri" panose="020F0502020204030204" pitchFamily="34" charset="0"/>
                <a:cs typeface="Times New Roman" panose="02020603050405020304" pitchFamily="18" charset="0"/>
              </a:rPr>
              <a:t>Economic</a:t>
            </a:r>
            <a:r>
              <a:rPr lang="tr-TR" sz="1400" dirty="0">
                <a:effectLst/>
                <a:ea typeface="Calibri" panose="020F0502020204030204" pitchFamily="34" charset="0"/>
                <a:cs typeface="Times New Roman" panose="02020603050405020304" pitchFamily="18" charset="0"/>
              </a:rPr>
              <a:t> Evaluation of </a:t>
            </a:r>
            <a:r>
              <a:rPr lang="tr-TR" sz="1400" dirty="0" err="1">
                <a:effectLst/>
                <a:ea typeface="Calibri" panose="020F0502020204030204" pitchFamily="34" charset="0"/>
                <a:cs typeface="Times New Roman" panose="02020603050405020304" pitchFamily="18" charset="0"/>
              </a:rPr>
              <a:t>Laboratory</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Testing</a:t>
            </a:r>
            <a:r>
              <a:rPr lang="tr-TR" sz="1400" dirty="0">
                <a:effectLst/>
                <a:ea typeface="Calibri" panose="020F0502020204030204" pitchFamily="34" charset="0"/>
                <a:cs typeface="Times New Roman" panose="02020603050405020304" pitchFamily="18" charset="0"/>
              </a:rPr>
              <a:t>. J </a:t>
            </a:r>
            <a:r>
              <a:rPr lang="tr-TR" sz="1400" dirty="0" err="1">
                <a:effectLst/>
                <a:ea typeface="Calibri" panose="020F0502020204030204" pitchFamily="34" charset="0"/>
                <a:cs typeface="Times New Roman" panose="02020603050405020304" pitchFamily="18" charset="0"/>
              </a:rPr>
              <a:t>Med</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Biochem</a:t>
            </a:r>
            <a:r>
              <a:rPr lang="tr-TR" sz="1400" dirty="0">
                <a:effectLst/>
                <a:ea typeface="Calibri" panose="020F0502020204030204" pitchFamily="34" charset="0"/>
                <a:cs typeface="Times New Roman" panose="02020603050405020304" pitchFamily="18" charset="0"/>
              </a:rPr>
              <a:t>. 2017;36(3):238-242. </a:t>
            </a:r>
          </a:p>
          <a:p>
            <a:pPr marL="0" marR="0">
              <a:lnSpc>
                <a:spcPct val="200000"/>
              </a:lnSpc>
              <a:spcBef>
                <a:spcPts val="0"/>
              </a:spcBef>
              <a:spcAft>
                <a:spcPts val="800"/>
              </a:spcAft>
            </a:pPr>
            <a:r>
              <a:rPr lang="tr-TR" sz="1400" dirty="0">
                <a:ea typeface="Calibri" panose="020F0502020204030204" pitchFamily="34" charset="0"/>
                <a:cs typeface="Times New Roman" panose="02020603050405020304" pitchFamily="18" charset="0"/>
              </a:rPr>
              <a:t>**</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Rohr</a:t>
            </a:r>
            <a:r>
              <a:rPr lang="tr-TR" sz="1400" dirty="0">
                <a:effectLst/>
                <a:ea typeface="Calibri" panose="020F0502020204030204" pitchFamily="34" charset="0"/>
                <a:cs typeface="Times New Roman" panose="02020603050405020304" pitchFamily="18" charset="0"/>
              </a:rPr>
              <a:t> UP, </a:t>
            </a:r>
            <a:r>
              <a:rPr lang="tr-TR" sz="1400" dirty="0" err="1">
                <a:effectLst/>
                <a:ea typeface="Calibri" panose="020F0502020204030204" pitchFamily="34" charset="0"/>
                <a:cs typeface="Times New Roman" panose="02020603050405020304" pitchFamily="18" charset="0"/>
              </a:rPr>
              <a:t>Binder</a:t>
            </a:r>
            <a:r>
              <a:rPr lang="tr-TR" sz="1400" dirty="0">
                <a:effectLst/>
                <a:ea typeface="Calibri" panose="020F0502020204030204" pitchFamily="34" charset="0"/>
                <a:cs typeface="Times New Roman" panose="02020603050405020304" pitchFamily="18" charset="0"/>
              </a:rPr>
              <a:t> C, </a:t>
            </a:r>
            <a:r>
              <a:rPr lang="tr-TR" sz="1400" dirty="0" err="1">
                <a:effectLst/>
                <a:ea typeface="Calibri" panose="020F0502020204030204" pitchFamily="34" charset="0"/>
                <a:cs typeface="Times New Roman" panose="02020603050405020304" pitchFamily="18" charset="0"/>
              </a:rPr>
              <a:t>Dieterle</a:t>
            </a:r>
            <a:r>
              <a:rPr lang="tr-TR" sz="1400" dirty="0">
                <a:effectLst/>
                <a:ea typeface="Calibri" panose="020F0502020204030204" pitchFamily="34" charset="0"/>
                <a:cs typeface="Times New Roman" panose="02020603050405020304" pitchFamily="18" charset="0"/>
              </a:rPr>
              <a:t> T, </a:t>
            </a:r>
            <a:r>
              <a:rPr lang="tr-TR" sz="1400" dirty="0" err="1">
                <a:effectLst/>
                <a:ea typeface="Calibri" panose="020F0502020204030204" pitchFamily="34" charset="0"/>
                <a:cs typeface="Times New Roman" panose="02020603050405020304" pitchFamily="18" charset="0"/>
              </a:rPr>
              <a:t>Giusti</a:t>
            </a:r>
            <a:r>
              <a:rPr lang="tr-TR" sz="1400" dirty="0">
                <a:effectLst/>
                <a:ea typeface="Calibri" panose="020F0502020204030204" pitchFamily="34" charset="0"/>
                <a:cs typeface="Times New Roman" panose="02020603050405020304" pitchFamily="18" charset="0"/>
              </a:rPr>
              <a:t> F, </a:t>
            </a:r>
            <a:r>
              <a:rPr lang="tr-TR" sz="1400" dirty="0" err="1">
                <a:effectLst/>
                <a:ea typeface="Calibri" panose="020F0502020204030204" pitchFamily="34" charset="0"/>
                <a:cs typeface="Times New Roman" panose="02020603050405020304" pitchFamily="18" charset="0"/>
              </a:rPr>
              <a:t>Messina</a:t>
            </a:r>
            <a:r>
              <a:rPr lang="tr-TR" sz="1400" dirty="0">
                <a:effectLst/>
                <a:ea typeface="Calibri" panose="020F0502020204030204" pitchFamily="34" charset="0"/>
                <a:cs typeface="Times New Roman" panose="02020603050405020304" pitchFamily="18" charset="0"/>
              </a:rPr>
              <a:t> CG, </a:t>
            </a:r>
            <a:r>
              <a:rPr lang="tr-TR" sz="1400" dirty="0" err="1">
                <a:effectLst/>
                <a:ea typeface="Calibri" panose="020F0502020204030204" pitchFamily="34" charset="0"/>
                <a:cs typeface="Times New Roman" panose="02020603050405020304" pitchFamily="18" charset="0"/>
              </a:rPr>
              <a:t>Toerien</a:t>
            </a:r>
            <a:r>
              <a:rPr lang="tr-TR" sz="1400" dirty="0">
                <a:effectLst/>
                <a:ea typeface="Calibri" panose="020F0502020204030204" pitchFamily="34" charset="0"/>
                <a:cs typeface="Times New Roman" panose="02020603050405020304" pitchFamily="18" charset="0"/>
              </a:rPr>
              <a:t> E, et al.</a:t>
            </a:r>
            <a:r>
              <a:rPr lang="tr-TR" sz="1400" dirty="0">
                <a:solidFill>
                  <a:srgbClr val="202020"/>
                </a:solidFill>
                <a:effectLst/>
                <a:ea typeface="Calibri" panose="020F0502020204030204" pitchFamily="34" charset="0"/>
                <a:cs typeface="Times New Roman" panose="02020603050405020304" pitchFamily="18" charset="0"/>
              </a:rPr>
              <a:t> </a:t>
            </a:r>
            <a:r>
              <a:rPr lang="tr-TR" sz="1400" dirty="0" err="1">
                <a:solidFill>
                  <a:srgbClr val="202020"/>
                </a:solidFill>
                <a:effectLst/>
                <a:ea typeface="Calibri" panose="020F0502020204030204" pitchFamily="34" charset="0"/>
                <a:cs typeface="Times New Roman" panose="02020603050405020304" pitchFamily="18" charset="0"/>
              </a:rPr>
              <a:t>The</a:t>
            </a:r>
            <a:r>
              <a:rPr lang="tr-TR" sz="1400" dirty="0">
                <a:solidFill>
                  <a:srgbClr val="202020"/>
                </a:solidFill>
                <a:effectLst/>
                <a:ea typeface="Calibri" panose="020F0502020204030204" pitchFamily="34" charset="0"/>
                <a:cs typeface="Times New Roman" panose="02020603050405020304" pitchFamily="18" charset="0"/>
              </a:rPr>
              <a:t> Value of </a:t>
            </a:r>
            <a:r>
              <a:rPr lang="tr-TR" sz="1400" i="1" dirty="0" err="1">
                <a:solidFill>
                  <a:srgbClr val="202020"/>
                </a:solidFill>
                <a:effectLst/>
                <a:ea typeface="Calibri" panose="020F0502020204030204" pitchFamily="34" charset="0"/>
                <a:cs typeface="Times New Roman" panose="02020603050405020304" pitchFamily="18" charset="0"/>
              </a:rPr>
              <a:t>In</a:t>
            </a:r>
            <a:r>
              <a:rPr lang="tr-TR" sz="1400" i="1" dirty="0">
                <a:solidFill>
                  <a:srgbClr val="202020"/>
                </a:solidFill>
                <a:effectLst/>
                <a:ea typeface="Calibri" panose="020F0502020204030204" pitchFamily="34" charset="0"/>
                <a:cs typeface="Times New Roman" panose="02020603050405020304" pitchFamily="18" charset="0"/>
              </a:rPr>
              <a:t> </a:t>
            </a:r>
            <a:r>
              <a:rPr lang="tr-TR" sz="1400" i="1" dirty="0" err="1">
                <a:solidFill>
                  <a:srgbClr val="202020"/>
                </a:solidFill>
                <a:effectLst/>
                <a:ea typeface="Calibri" panose="020F0502020204030204" pitchFamily="34" charset="0"/>
                <a:cs typeface="Times New Roman" panose="02020603050405020304" pitchFamily="18" charset="0"/>
              </a:rPr>
              <a:t>Vitro</a:t>
            </a:r>
            <a:r>
              <a:rPr lang="tr-TR" sz="1400" dirty="0">
                <a:solidFill>
                  <a:srgbClr val="202020"/>
                </a:solidFill>
                <a:effectLst/>
                <a:ea typeface="Calibri" panose="020F0502020204030204" pitchFamily="34" charset="0"/>
                <a:cs typeface="Times New Roman" panose="02020603050405020304" pitchFamily="18" charset="0"/>
              </a:rPr>
              <a:t> </a:t>
            </a:r>
            <a:r>
              <a:rPr lang="tr-TR" sz="1400" dirty="0" err="1">
                <a:solidFill>
                  <a:srgbClr val="202020"/>
                </a:solidFill>
                <a:effectLst/>
                <a:ea typeface="Calibri" panose="020F0502020204030204" pitchFamily="34" charset="0"/>
                <a:cs typeface="Times New Roman" panose="02020603050405020304" pitchFamily="18" charset="0"/>
              </a:rPr>
              <a:t>Diagnostic</a:t>
            </a:r>
            <a:r>
              <a:rPr lang="tr-TR" sz="1400" dirty="0">
                <a:solidFill>
                  <a:srgbClr val="202020"/>
                </a:solidFill>
                <a:effectLst/>
                <a:ea typeface="Calibri" panose="020F0502020204030204" pitchFamily="34" charset="0"/>
                <a:cs typeface="Times New Roman" panose="02020603050405020304" pitchFamily="18" charset="0"/>
              </a:rPr>
              <a:t> </a:t>
            </a:r>
            <a:r>
              <a:rPr lang="tr-TR" sz="1400" dirty="0" err="1">
                <a:solidFill>
                  <a:srgbClr val="202020"/>
                </a:solidFill>
                <a:effectLst/>
                <a:ea typeface="Calibri" panose="020F0502020204030204" pitchFamily="34" charset="0"/>
                <a:cs typeface="Times New Roman" panose="02020603050405020304" pitchFamily="18" charset="0"/>
              </a:rPr>
              <a:t>Testing</a:t>
            </a:r>
            <a:r>
              <a:rPr lang="tr-TR" sz="1400" dirty="0">
                <a:solidFill>
                  <a:srgbClr val="202020"/>
                </a:solidFill>
                <a:effectLst/>
                <a:ea typeface="Calibri" panose="020F0502020204030204" pitchFamily="34" charset="0"/>
                <a:cs typeface="Times New Roman" panose="02020603050405020304" pitchFamily="18" charset="0"/>
              </a:rPr>
              <a:t> in </a:t>
            </a:r>
            <a:r>
              <a:rPr lang="tr-TR" sz="1400" dirty="0" err="1">
                <a:solidFill>
                  <a:srgbClr val="202020"/>
                </a:solidFill>
                <a:effectLst/>
                <a:ea typeface="Calibri" panose="020F0502020204030204" pitchFamily="34" charset="0"/>
                <a:cs typeface="Times New Roman" panose="02020603050405020304" pitchFamily="18" charset="0"/>
              </a:rPr>
              <a:t>Medical</a:t>
            </a:r>
            <a:r>
              <a:rPr lang="tr-TR" sz="1400" dirty="0">
                <a:solidFill>
                  <a:srgbClr val="202020"/>
                </a:solidFill>
                <a:effectLst/>
                <a:ea typeface="Calibri" panose="020F0502020204030204" pitchFamily="34" charset="0"/>
                <a:cs typeface="Times New Roman" panose="02020603050405020304" pitchFamily="18" charset="0"/>
              </a:rPr>
              <a:t> </a:t>
            </a:r>
            <a:r>
              <a:rPr lang="tr-TR" sz="1400" dirty="0" err="1">
                <a:solidFill>
                  <a:srgbClr val="202020"/>
                </a:solidFill>
                <a:effectLst/>
                <a:ea typeface="Calibri" panose="020F0502020204030204" pitchFamily="34" charset="0"/>
                <a:cs typeface="Times New Roman" panose="02020603050405020304" pitchFamily="18" charset="0"/>
              </a:rPr>
              <a:t>Practice</a:t>
            </a:r>
            <a:r>
              <a:rPr lang="tr-TR" sz="1400" dirty="0">
                <a:solidFill>
                  <a:srgbClr val="202020"/>
                </a:solidFill>
                <a:effectLst/>
                <a:ea typeface="Calibri" panose="020F0502020204030204" pitchFamily="34" charset="0"/>
                <a:cs typeface="Times New Roman" panose="02020603050405020304" pitchFamily="18" charset="0"/>
              </a:rPr>
              <a:t>: A </a:t>
            </a:r>
            <a:r>
              <a:rPr lang="tr-TR" sz="1400" dirty="0" err="1">
                <a:solidFill>
                  <a:srgbClr val="202020"/>
                </a:solidFill>
                <a:effectLst/>
                <a:ea typeface="Calibri" panose="020F0502020204030204" pitchFamily="34" charset="0"/>
                <a:cs typeface="Times New Roman" panose="02020603050405020304" pitchFamily="18" charset="0"/>
              </a:rPr>
              <a:t>Status</a:t>
            </a:r>
            <a:r>
              <a:rPr lang="tr-TR" sz="1400" dirty="0">
                <a:solidFill>
                  <a:srgbClr val="202020"/>
                </a:solidFill>
                <a:effectLst/>
                <a:ea typeface="Calibri" panose="020F0502020204030204" pitchFamily="34" charset="0"/>
                <a:cs typeface="Times New Roman" panose="02020603050405020304" pitchFamily="18" charset="0"/>
              </a:rPr>
              <a:t> Report. PLOS ONE 11(4): e0154008.</a:t>
            </a:r>
            <a:endParaRPr lang="tr-TR"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230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B212E3-72BC-442C-B19B-EA10A600BBB9}"/>
              </a:ext>
            </a:extLst>
          </p:cNvPr>
          <p:cNvSpPr>
            <a:spLocks noGrp="1"/>
          </p:cNvSpPr>
          <p:nvPr>
            <p:ph idx="1"/>
          </p:nvPr>
        </p:nvSpPr>
        <p:spPr>
          <a:xfrm>
            <a:off x="657225" y="739776"/>
            <a:ext cx="10515600" cy="3155950"/>
          </a:xfrm>
        </p:spPr>
        <p:txBody>
          <a:bodyPr>
            <a:normAutofit lnSpcReduction="10000"/>
          </a:bodyPr>
          <a:lstStyle/>
          <a:p>
            <a:endParaRPr lang="tr-TR" sz="2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r>
              <a:rPr lang="tr-TR" sz="2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PA süreç riskleri ve önemi üzerinde son yıllarda ağırlıklı olarak durulmaktadır.</a:t>
            </a:r>
          </a:p>
          <a:p>
            <a:endParaRPr lang="tr-TR"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r>
              <a:rPr lang="tr-TR" sz="2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hata kontrolünün sağlanması zor (*)</a:t>
            </a:r>
          </a:p>
          <a:p>
            <a:endParaRPr lang="tr-TR" sz="2800" dirty="0">
              <a:effectLst/>
              <a:latin typeface="Calibri" panose="020F0502020204030204" pitchFamily="34" charset="0"/>
              <a:ea typeface="Calibri" panose="020F0502020204030204" pitchFamily="34" charset="0"/>
              <a:cs typeface="Arial" panose="020B0604020202020204" pitchFamily="34" charset="0"/>
            </a:endParaRPr>
          </a:p>
          <a:p>
            <a:r>
              <a:rPr lang="tr-TR" dirty="0">
                <a:solidFill>
                  <a:srgbClr val="222222"/>
                </a:solidFill>
                <a:latin typeface="Calibri" panose="020F0502020204030204" pitchFamily="34" charset="0"/>
                <a:ea typeface="Times New Roman" panose="02020603050405020304" pitchFamily="18" charset="0"/>
                <a:cs typeface="Calibri" panose="020F0502020204030204" pitchFamily="34" charset="0"/>
              </a:rPr>
              <a:t>S</a:t>
            </a:r>
            <a:r>
              <a:rPr lang="tr-TR" sz="2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ürecin standardize edilmemesi </a:t>
            </a:r>
            <a:r>
              <a:rPr lang="tr-TR" dirty="0">
                <a:solidFill>
                  <a:srgbClr val="222222"/>
                </a:solidFill>
                <a:latin typeface="Calibri" panose="020F0502020204030204" pitchFamily="34" charset="0"/>
                <a:ea typeface="Times New Roman" panose="02020603050405020304" pitchFamily="18" charset="0"/>
                <a:cs typeface="Calibri" panose="020F0502020204030204" pitchFamily="34" charset="0"/>
              </a:rPr>
              <a:t> </a:t>
            </a:r>
            <a:r>
              <a:rPr lang="tr-TR" sz="2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başarıya ulaşmanın en büyük engeli</a:t>
            </a:r>
            <a:endParaRPr lang="tr-TR" dirty="0"/>
          </a:p>
        </p:txBody>
      </p:sp>
      <p:sp>
        <p:nvSpPr>
          <p:cNvPr id="5" name="Metin kutusu 4">
            <a:extLst>
              <a:ext uri="{FF2B5EF4-FFF2-40B4-BE49-F238E27FC236}">
                <a16:creationId xmlns:a16="http://schemas.microsoft.com/office/drawing/2014/main" id="{E37BC6AD-BD34-4918-ACB7-868C4591574C}"/>
              </a:ext>
            </a:extLst>
          </p:cNvPr>
          <p:cNvSpPr txBox="1"/>
          <p:nvPr/>
        </p:nvSpPr>
        <p:spPr>
          <a:xfrm>
            <a:off x="1209675" y="4450095"/>
            <a:ext cx="9220200" cy="1323247"/>
          </a:xfrm>
          <a:prstGeom prst="rect">
            <a:avLst/>
          </a:prstGeom>
          <a:solidFill>
            <a:schemeClr val="accent3">
              <a:lumMod val="20000"/>
              <a:lumOff val="80000"/>
            </a:schemeClr>
          </a:solidFill>
        </p:spPr>
        <p:txBody>
          <a:bodyPr wrap="square">
            <a:spAutoFit/>
          </a:bodyPr>
          <a:lstStyle/>
          <a:p>
            <a:pPr marL="0" marR="0">
              <a:lnSpc>
                <a:spcPct val="200000"/>
              </a:lnSpc>
              <a:spcBef>
                <a:spcPts val="0"/>
              </a:spcBef>
              <a:spcAft>
                <a:spcPts val="800"/>
              </a:spcAft>
            </a:pPr>
            <a:r>
              <a:rPr lang="tr-TR"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Lippi</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Simundic</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AM;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European</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Federation</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Clinical</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Chemistry</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Laboratory</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Medicine</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(EFLM)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Working</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Group</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Preanalytical</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Phase</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(WG-PRE).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EFLM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strategy</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harmonization</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preanalytical</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phase</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Clin</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Chem</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Lab</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2018 </a:t>
            </a:r>
            <a:r>
              <a:rPr lang="tr-T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Sep</a:t>
            </a:r>
            <a:r>
              <a:rPr lang="tr-T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25;56(10):1660-1666.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16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F374F60-510E-4C06-96C1-0B26D8EE13AA}"/>
              </a:ext>
            </a:extLst>
          </p:cNvPr>
          <p:cNvSpPr>
            <a:spLocks noGrp="1"/>
          </p:cNvSpPr>
          <p:nvPr>
            <p:ph idx="1"/>
          </p:nvPr>
        </p:nvSpPr>
        <p:spPr>
          <a:xfrm>
            <a:off x="1014411" y="868083"/>
            <a:ext cx="10515600" cy="3232150"/>
          </a:xfrm>
        </p:spPr>
        <p:txBody>
          <a:bodyPr>
            <a:normAutofit fontScale="85000" lnSpcReduction="20000"/>
          </a:bodyPr>
          <a:lstStyle/>
          <a:p>
            <a:pPr marL="0" indent="0">
              <a:buNone/>
            </a:pPr>
            <a:endParaRPr lang="tr-TR" sz="1800" dirty="0">
              <a:effectLst/>
              <a:latin typeface="Calibri" panose="020F0502020204030204" pitchFamily="34" charset="0"/>
              <a:ea typeface="Calibri" panose="020F0502020204030204" pitchFamily="34" charset="0"/>
              <a:cs typeface="Arial" panose="020B0604020202020204" pitchFamily="34" charset="0"/>
            </a:endParaRPr>
          </a:p>
          <a:p>
            <a:r>
              <a:rPr lang="tr-TR" dirty="0">
                <a:effectLst/>
                <a:latin typeface="Calibri" panose="020F0502020204030204" pitchFamily="34" charset="0"/>
                <a:ea typeface="Calibri" panose="020F0502020204030204" pitchFamily="34" charset="0"/>
                <a:cs typeface="Arial" panose="020B0604020202020204" pitchFamily="34" charset="0"/>
              </a:rPr>
              <a:t>Maalesef sağlık harcamalarındaki artış direkt olarak fayda üretimiyle</a:t>
            </a:r>
          </a:p>
          <a:p>
            <a:pPr marL="0" indent="0">
              <a:buNone/>
            </a:pPr>
            <a:r>
              <a:rPr lang="tr-TR" dirty="0">
                <a:latin typeface="Calibri" panose="020F0502020204030204" pitchFamily="34" charset="0"/>
                <a:ea typeface="Calibri" panose="020F0502020204030204" pitchFamily="34" charset="0"/>
                <a:cs typeface="Arial" panose="020B0604020202020204" pitchFamily="34" charset="0"/>
              </a:rPr>
              <a:t> </a:t>
            </a:r>
            <a:r>
              <a:rPr lang="tr-TR" dirty="0">
                <a:effectLst/>
                <a:latin typeface="Calibri" panose="020F0502020204030204" pitchFamily="34" charset="0"/>
                <a:ea typeface="Calibri" panose="020F0502020204030204" pitchFamily="34" charset="0"/>
                <a:cs typeface="Arial" panose="020B0604020202020204" pitchFamily="34" charset="0"/>
              </a:rPr>
              <a:t> ilişkilendirilememektedir. </a:t>
            </a:r>
          </a:p>
          <a:p>
            <a:pPr marL="0" indent="0">
              <a:buNone/>
            </a:pPr>
            <a:endParaRPr lang="tr-TR" dirty="0">
              <a:effectLst/>
              <a:latin typeface="Calibri" panose="020F0502020204030204" pitchFamily="34" charset="0"/>
              <a:ea typeface="Calibri" panose="020F0502020204030204" pitchFamily="34" charset="0"/>
              <a:cs typeface="Arial" panose="020B0604020202020204" pitchFamily="34" charset="0"/>
            </a:endParaRPr>
          </a:p>
          <a:p>
            <a:pPr lvl="1"/>
            <a:r>
              <a:rPr lang="tr-TR" sz="26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Gereğinden fazla kullanım,</a:t>
            </a:r>
          </a:p>
          <a:p>
            <a:pPr lvl="1"/>
            <a:r>
              <a:rPr lang="tr-TR" sz="26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HATALAR</a:t>
            </a:r>
          </a:p>
          <a:p>
            <a:pPr lvl="1"/>
            <a:r>
              <a:rPr lang="tr-TR" sz="26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gereksiz ya da uygunsuz test istemi </a:t>
            </a:r>
          </a:p>
          <a:p>
            <a:pPr lvl="1"/>
            <a:r>
              <a:rPr lang="tr-TR" sz="26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gereksiz tekrar test istemlerinden kaynaklanan harcamalar </a:t>
            </a:r>
            <a:endParaRPr lang="tr-TR" sz="26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lvl="1"/>
            <a:endParaRPr lang="tr-TR" sz="2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457200" lvl="1" indent="0">
              <a:buNone/>
            </a:pPr>
            <a:r>
              <a:rPr lang="tr-TR" sz="2800" dirty="0">
                <a:effectLst/>
                <a:latin typeface="Calibri" panose="020F0502020204030204" pitchFamily="34" charset="0"/>
                <a:ea typeface="Calibri" panose="020F0502020204030204" pitchFamily="34" charset="0"/>
                <a:cs typeface="Arial" panose="020B0604020202020204" pitchFamily="34" charset="0"/>
              </a:rPr>
              <a:t>uygun </a:t>
            </a:r>
            <a:r>
              <a:rPr lang="tr-TR" sz="2800" dirty="0" err="1">
                <a:effectLst/>
                <a:latin typeface="Calibri" panose="020F0502020204030204" pitchFamily="34" charset="0"/>
                <a:ea typeface="Calibri" panose="020F0502020204030204" pitchFamily="34" charset="0"/>
                <a:cs typeface="Arial" panose="020B0604020202020204" pitchFamily="34" charset="0"/>
              </a:rPr>
              <a:t>lab</a:t>
            </a:r>
            <a:r>
              <a:rPr lang="tr-TR" sz="2800" dirty="0">
                <a:effectLst/>
                <a:latin typeface="Calibri" panose="020F0502020204030204" pitchFamily="34" charset="0"/>
                <a:ea typeface="Calibri" panose="020F0502020204030204" pitchFamily="34" charset="0"/>
                <a:cs typeface="Arial" panose="020B0604020202020204" pitchFamily="34" charset="0"/>
              </a:rPr>
              <a:t> test direk maliyetlerini aşmaktadır (*) </a:t>
            </a:r>
            <a:endParaRPr lang="tr-TR" sz="2800" dirty="0"/>
          </a:p>
          <a:p>
            <a:pPr marL="0" indent="0">
              <a:buNone/>
            </a:pPr>
            <a:endParaRPr lang="tr-TR" sz="2000" dirty="0">
              <a:latin typeface="Calibri" panose="020F0502020204030204" pitchFamily="34" charset="0"/>
              <a:ea typeface="Calibri" panose="020F0502020204030204" pitchFamily="34" charset="0"/>
              <a:cs typeface="Arial" panose="020B0604020202020204" pitchFamily="34" charset="0"/>
            </a:endParaRPr>
          </a:p>
          <a:p>
            <a:endParaRPr lang="tr-TR" sz="1800" dirty="0">
              <a:effectLst/>
              <a:latin typeface="Calibri" panose="020F0502020204030204" pitchFamily="34" charset="0"/>
              <a:ea typeface="Calibri" panose="020F0502020204030204" pitchFamily="34" charset="0"/>
              <a:cs typeface="Arial" panose="020B0604020202020204" pitchFamily="34" charset="0"/>
            </a:endParaRPr>
          </a:p>
          <a:p>
            <a:endParaRPr lang="tr-TR" sz="1800" dirty="0">
              <a:latin typeface="Calibri" panose="020F0502020204030204" pitchFamily="34" charset="0"/>
              <a:ea typeface="Calibri" panose="020F0502020204030204" pitchFamily="34" charset="0"/>
              <a:cs typeface="Arial" panose="020B0604020202020204" pitchFamily="34" charset="0"/>
            </a:endParaRPr>
          </a:p>
        </p:txBody>
      </p:sp>
      <p:sp>
        <p:nvSpPr>
          <p:cNvPr id="4" name="Metin kutusu 3">
            <a:extLst>
              <a:ext uri="{FF2B5EF4-FFF2-40B4-BE49-F238E27FC236}">
                <a16:creationId xmlns:a16="http://schemas.microsoft.com/office/drawing/2014/main" id="{3A7109C4-FC26-47CB-9D9B-18739308DF45}"/>
              </a:ext>
            </a:extLst>
          </p:cNvPr>
          <p:cNvSpPr txBox="1"/>
          <p:nvPr/>
        </p:nvSpPr>
        <p:spPr>
          <a:xfrm>
            <a:off x="1885949" y="5476876"/>
            <a:ext cx="8410575" cy="523220"/>
          </a:xfrm>
          <a:prstGeom prst="rect">
            <a:avLst/>
          </a:prstGeom>
          <a:solidFill>
            <a:schemeClr val="accent3">
              <a:lumMod val="20000"/>
              <a:lumOff val="80000"/>
            </a:schemeClr>
          </a:solidFill>
        </p:spPr>
        <p:txBody>
          <a:bodyPr wrap="square" rtlCol="0">
            <a:spAutoFit/>
          </a:bodyPr>
          <a:lstStyle/>
          <a:p>
            <a:r>
              <a:rPr lang="tr-TR" sz="1400" dirty="0">
                <a:ea typeface="Calibri" panose="020F0502020204030204" pitchFamily="34" charset="0"/>
                <a:cs typeface="Times New Roman" panose="02020603050405020304" pitchFamily="18" charset="0"/>
              </a:rPr>
              <a:t>*</a:t>
            </a:r>
            <a:r>
              <a:rPr lang="tr-TR" sz="1400" dirty="0" err="1">
                <a:effectLst/>
                <a:ea typeface="Calibri" panose="020F0502020204030204" pitchFamily="34" charset="0"/>
                <a:cs typeface="Times New Roman" panose="02020603050405020304" pitchFamily="18" charset="0"/>
              </a:rPr>
              <a:t>Plebani</a:t>
            </a:r>
            <a:r>
              <a:rPr lang="tr-TR" sz="1400" dirty="0">
                <a:effectLst/>
                <a:ea typeface="Calibri" panose="020F0502020204030204" pitchFamily="34" charset="0"/>
                <a:cs typeface="Times New Roman" panose="02020603050405020304" pitchFamily="18" charset="0"/>
              </a:rPr>
              <a:t> M, </a:t>
            </a:r>
            <a:r>
              <a:rPr lang="tr-TR" sz="1400" dirty="0" err="1">
                <a:effectLst/>
                <a:ea typeface="Calibri" panose="020F0502020204030204" pitchFamily="34" charset="0"/>
                <a:cs typeface="Times New Roman" panose="02020603050405020304" pitchFamily="18" charset="0"/>
              </a:rPr>
              <a:t>Panteghini</a:t>
            </a:r>
            <a:r>
              <a:rPr lang="tr-TR" sz="1400" dirty="0">
                <a:effectLst/>
                <a:ea typeface="Calibri" panose="020F0502020204030204" pitchFamily="34" charset="0"/>
                <a:cs typeface="Times New Roman" panose="02020603050405020304" pitchFamily="18" charset="0"/>
              </a:rPr>
              <a:t> M. </a:t>
            </a:r>
            <a:r>
              <a:rPr lang="tr-TR" sz="1400" dirty="0" err="1">
                <a:effectLst/>
                <a:ea typeface="Calibri" panose="020F0502020204030204" pitchFamily="34" charset="0"/>
                <a:cs typeface="Times New Roman" panose="02020603050405020304" pitchFamily="18" charset="0"/>
              </a:rPr>
              <a:t>Promoting</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clinical</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and</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laboratory</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interaction</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by</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harmonization</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Clin</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Chim</a:t>
            </a:r>
            <a:r>
              <a:rPr lang="tr-TR" sz="1400" dirty="0">
                <a:effectLst/>
                <a:ea typeface="Calibri" panose="020F0502020204030204" pitchFamily="34" charset="0"/>
                <a:cs typeface="Times New Roman" panose="02020603050405020304" pitchFamily="18" charset="0"/>
              </a:rPr>
              <a:t> </a:t>
            </a:r>
            <a:r>
              <a:rPr lang="tr-TR" sz="1400" dirty="0" err="1">
                <a:effectLst/>
                <a:ea typeface="Calibri" panose="020F0502020204030204" pitchFamily="34" charset="0"/>
                <a:cs typeface="Times New Roman" panose="02020603050405020304" pitchFamily="18" charset="0"/>
              </a:rPr>
              <a:t>Acta</a:t>
            </a:r>
            <a:r>
              <a:rPr lang="tr-TR" sz="1400" dirty="0">
                <a:effectLst/>
                <a:ea typeface="Calibri" panose="020F0502020204030204" pitchFamily="34" charset="0"/>
                <a:cs typeface="Times New Roman" panose="02020603050405020304" pitchFamily="18" charset="0"/>
              </a:rPr>
              <a:t> 2014; 432: 15–21.</a:t>
            </a:r>
          </a:p>
        </p:txBody>
      </p:sp>
    </p:spTree>
    <p:extLst>
      <p:ext uri="{BB962C8B-B14F-4D97-AF65-F5344CB8AC3E}">
        <p14:creationId xmlns:p14="http://schemas.microsoft.com/office/powerpoint/2010/main" val="369336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0921F63-137D-4B13-9802-E633492FCD7F}"/>
              </a:ext>
            </a:extLst>
          </p:cNvPr>
          <p:cNvPicPr>
            <a:picLocks noChangeAspect="1"/>
          </p:cNvPicPr>
          <p:nvPr/>
        </p:nvPicPr>
        <p:blipFill>
          <a:blip r:embed="rId2"/>
          <a:stretch>
            <a:fillRect/>
          </a:stretch>
        </p:blipFill>
        <p:spPr>
          <a:xfrm>
            <a:off x="207645" y="495776"/>
            <a:ext cx="6322600" cy="2652743"/>
          </a:xfrm>
          <a:prstGeom prst="rect">
            <a:avLst/>
          </a:prstGeom>
        </p:spPr>
      </p:pic>
      <p:sp>
        <p:nvSpPr>
          <p:cNvPr id="7" name="Metin kutusu 6">
            <a:extLst>
              <a:ext uri="{FF2B5EF4-FFF2-40B4-BE49-F238E27FC236}">
                <a16:creationId xmlns:a16="http://schemas.microsoft.com/office/drawing/2014/main" id="{ACC80782-8E74-4198-A828-6E89EAD2E820}"/>
              </a:ext>
            </a:extLst>
          </p:cNvPr>
          <p:cNvSpPr txBox="1"/>
          <p:nvPr/>
        </p:nvSpPr>
        <p:spPr>
          <a:xfrm>
            <a:off x="6866160" y="1166842"/>
            <a:ext cx="4933950" cy="4524315"/>
          </a:xfrm>
          <a:prstGeom prst="rect">
            <a:avLst/>
          </a:prstGeom>
          <a:noFill/>
        </p:spPr>
        <p:txBody>
          <a:bodyPr wrap="square">
            <a:spAutoFit/>
          </a:bodyPr>
          <a:lstStyle/>
          <a:p>
            <a:pPr algn="l"/>
            <a:r>
              <a:rPr lang="en-US" sz="1600" b="1" i="0" dirty="0">
                <a:solidFill>
                  <a:srgbClr val="505050"/>
                </a:solidFill>
                <a:effectLst/>
                <a:latin typeface="NexusSerif"/>
              </a:rPr>
              <a:t>Abstract</a:t>
            </a:r>
          </a:p>
          <a:p>
            <a:pPr algn="l"/>
            <a:r>
              <a:rPr lang="en-US" sz="1600" b="0" i="0" dirty="0">
                <a:solidFill>
                  <a:srgbClr val="505050"/>
                </a:solidFill>
                <a:effectLst/>
                <a:latin typeface="NexusSerif"/>
              </a:rPr>
              <a:t>Objectives</a:t>
            </a:r>
          </a:p>
          <a:p>
            <a:pPr algn="l"/>
            <a:r>
              <a:rPr lang="en-US" sz="1600" b="0" i="0" dirty="0">
                <a:solidFill>
                  <a:srgbClr val="2E2E2E"/>
                </a:solidFill>
                <a:effectLst/>
                <a:latin typeface="NexusSerif"/>
              </a:rPr>
              <a:t>The increase in the prevalence of medical errors represents a disturbing trend; hospital-based errors are the eighth leading cause of death in the United States. For the clinical laboratory, errors that occur in the preanalytical phase of testing may account for up to 75% of total laboratory errors; 26% of these may have detrimental effects on patient care, which contribute to unnecessary investigations or inappropriate treatment, increase in lengths of hospital stay, as well as dissatisfaction with healthcare services. This review focuses on these errors, particularly those observed in the preanalytical phase, and how they may affect clinical and financial outcomes. Financial ramifications are also demonstrated through a model that estimates the costs of preanalytical errors for the hospital and laboratory as well as patient care.</a:t>
            </a:r>
          </a:p>
        </p:txBody>
      </p:sp>
      <p:sp>
        <p:nvSpPr>
          <p:cNvPr id="2" name="Metin kutusu 1">
            <a:extLst>
              <a:ext uri="{FF2B5EF4-FFF2-40B4-BE49-F238E27FC236}">
                <a16:creationId xmlns:a16="http://schemas.microsoft.com/office/drawing/2014/main" id="{1390698E-10B0-4D5D-85C7-E3817148A0D5}"/>
              </a:ext>
            </a:extLst>
          </p:cNvPr>
          <p:cNvSpPr txBox="1"/>
          <p:nvPr/>
        </p:nvSpPr>
        <p:spPr>
          <a:xfrm>
            <a:off x="468090" y="3505200"/>
            <a:ext cx="5199565" cy="2308324"/>
          </a:xfrm>
          <a:prstGeom prst="rect">
            <a:avLst/>
          </a:prstGeom>
          <a:solidFill>
            <a:schemeClr val="tx2">
              <a:lumMod val="20000"/>
              <a:lumOff val="80000"/>
            </a:schemeClr>
          </a:solidFill>
        </p:spPr>
        <p:txBody>
          <a:bodyPr wrap="none" rtlCol="0">
            <a:spAutoFit/>
          </a:bodyPr>
          <a:lstStyle/>
          <a:p>
            <a:pPr marL="285750" indent="-285750">
              <a:buFont typeface="Arial" panose="020B0604020202020204" pitchFamily="34" charset="0"/>
              <a:buChar char="•"/>
            </a:pPr>
            <a:r>
              <a:rPr lang="tr-TR" sz="2400" dirty="0"/>
              <a:t>% 75 hata PA kaynaklı</a:t>
            </a:r>
          </a:p>
          <a:p>
            <a:pPr marL="285750" indent="-285750">
              <a:buFont typeface="Arial" panose="020B0604020202020204" pitchFamily="34" charset="0"/>
              <a:buChar char="•"/>
            </a:pPr>
            <a:r>
              <a:rPr lang="tr-TR" sz="2400" dirty="0"/>
              <a:t>%25 i hasta bakımına zarar verici etkili</a:t>
            </a:r>
          </a:p>
          <a:p>
            <a:pPr marL="285750" indent="-285750">
              <a:buFont typeface="Arial" panose="020B0604020202020204" pitchFamily="34" charset="0"/>
              <a:buChar char="•"/>
            </a:pPr>
            <a:r>
              <a:rPr lang="tr-TR" sz="2400" dirty="0"/>
              <a:t>Gereksiz tetkiklere neden olma</a:t>
            </a:r>
          </a:p>
          <a:p>
            <a:pPr marL="285750" indent="-285750">
              <a:buFont typeface="Arial" panose="020B0604020202020204" pitchFamily="34" charset="0"/>
              <a:buChar char="•"/>
            </a:pPr>
            <a:r>
              <a:rPr lang="tr-TR" sz="2400" dirty="0"/>
              <a:t>Uygun olmayan tedavi</a:t>
            </a:r>
          </a:p>
          <a:p>
            <a:pPr marL="285750" indent="-285750">
              <a:buFont typeface="Arial" panose="020B0604020202020204" pitchFamily="34" charset="0"/>
              <a:buChar char="•"/>
            </a:pPr>
            <a:r>
              <a:rPr lang="tr-TR" sz="2400" dirty="0"/>
              <a:t>Hastane kalış süresinde uzama</a:t>
            </a:r>
          </a:p>
          <a:p>
            <a:pPr marL="285750" indent="-285750">
              <a:buFont typeface="Arial" panose="020B0604020202020204" pitchFamily="34" charset="0"/>
              <a:buChar char="•"/>
            </a:pPr>
            <a:r>
              <a:rPr lang="tr-TR" sz="2400" dirty="0"/>
              <a:t>Sağlık hizmet sunumunda tatminsizlik</a:t>
            </a:r>
          </a:p>
        </p:txBody>
      </p:sp>
      <p:sp>
        <p:nvSpPr>
          <p:cNvPr id="3" name="Metin kutusu 2">
            <a:extLst>
              <a:ext uri="{FF2B5EF4-FFF2-40B4-BE49-F238E27FC236}">
                <a16:creationId xmlns:a16="http://schemas.microsoft.com/office/drawing/2014/main" id="{6995C650-22BB-40B4-A9F4-525C9CA7560A}"/>
              </a:ext>
            </a:extLst>
          </p:cNvPr>
          <p:cNvSpPr txBox="1"/>
          <p:nvPr/>
        </p:nvSpPr>
        <p:spPr>
          <a:xfrm>
            <a:off x="942975" y="6177558"/>
            <a:ext cx="7712368" cy="369332"/>
          </a:xfrm>
          <a:prstGeom prst="rect">
            <a:avLst/>
          </a:prstGeom>
          <a:solidFill>
            <a:schemeClr val="accent2">
              <a:lumMod val="20000"/>
              <a:lumOff val="80000"/>
            </a:schemeClr>
          </a:solidFill>
        </p:spPr>
        <p:txBody>
          <a:bodyPr wrap="none" rtlCol="0">
            <a:spAutoFit/>
          </a:bodyPr>
          <a:lstStyle/>
          <a:p>
            <a:r>
              <a:rPr lang="tr-TR" sz="1800" dirty="0" err="1">
                <a:effectLst/>
                <a:latin typeface="Arial" panose="020B0604020202020204" pitchFamily="34" charset="0"/>
                <a:ea typeface="Calibri" panose="020F0502020204030204" pitchFamily="34" charset="0"/>
              </a:rPr>
              <a:t>İndirekt</a:t>
            </a:r>
            <a:r>
              <a:rPr lang="tr-TR" sz="1800" dirty="0">
                <a:effectLst/>
                <a:latin typeface="Arial" panose="020B0604020202020204" pitchFamily="34" charset="0"/>
                <a:ea typeface="Calibri" panose="020F0502020204030204" pitchFamily="34" charset="0"/>
              </a:rPr>
              <a:t> maliyet unsurlarının etkileri direkt etkilerin 10 katı daha fazla etkili</a:t>
            </a:r>
            <a:endParaRPr lang="tr-TR" dirty="0"/>
          </a:p>
        </p:txBody>
      </p:sp>
    </p:spTree>
    <p:extLst>
      <p:ext uri="{BB962C8B-B14F-4D97-AF65-F5344CB8AC3E}">
        <p14:creationId xmlns:p14="http://schemas.microsoft.com/office/powerpoint/2010/main" val="396800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F6F5FD-8FC7-4697-AD09-29A67C856B01}"/>
              </a:ext>
            </a:extLst>
          </p:cNvPr>
          <p:cNvSpPr>
            <a:spLocks noGrp="1"/>
          </p:cNvSpPr>
          <p:nvPr>
            <p:ph type="title"/>
          </p:nvPr>
        </p:nvSpPr>
        <p:spPr/>
        <p:txBody>
          <a:bodyPr/>
          <a:lstStyle/>
          <a:p>
            <a:r>
              <a:rPr lang="tr-TR" dirty="0" err="1"/>
              <a:t>SolF.Green</a:t>
            </a:r>
            <a:r>
              <a:rPr lang="tr-TR" dirty="0"/>
              <a:t> sonuçlar</a:t>
            </a:r>
          </a:p>
        </p:txBody>
      </p:sp>
      <p:sp>
        <p:nvSpPr>
          <p:cNvPr id="3" name="İçerik Yer Tutucusu 2">
            <a:extLst>
              <a:ext uri="{FF2B5EF4-FFF2-40B4-BE49-F238E27FC236}">
                <a16:creationId xmlns:a16="http://schemas.microsoft.com/office/drawing/2014/main" id="{84A66343-2A96-4463-A35D-4E497AF62419}"/>
              </a:ext>
            </a:extLst>
          </p:cNvPr>
          <p:cNvSpPr>
            <a:spLocks noGrp="1"/>
          </p:cNvSpPr>
          <p:nvPr>
            <p:ph idx="1"/>
          </p:nvPr>
        </p:nvSpPr>
        <p:spPr/>
        <p:txBody>
          <a:bodyPr>
            <a:normAutofit/>
          </a:bodyPr>
          <a:lstStyle/>
          <a:p>
            <a:r>
              <a:rPr lang="tr-TR" dirty="0"/>
              <a:t>Dört ülkede 7 hastanede maliyet </a:t>
            </a:r>
            <a:r>
              <a:rPr lang="tr-TR" dirty="0" err="1"/>
              <a:t>ekileri</a:t>
            </a:r>
            <a:r>
              <a:rPr lang="tr-TR" dirty="0"/>
              <a:t> araştırılmış</a:t>
            </a:r>
          </a:p>
          <a:p>
            <a:r>
              <a:rPr lang="tr-TR" dirty="0" err="1"/>
              <a:t>USA,Kanada,Almanya,İrlanda</a:t>
            </a:r>
            <a:endParaRPr lang="tr-TR" dirty="0"/>
          </a:p>
          <a:p>
            <a:r>
              <a:rPr lang="tr-TR" dirty="0"/>
              <a:t>PA süreç hatalı örnek senaryoları oluşturulmuş</a:t>
            </a:r>
          </a:p>
          <a:p>
            <a:r>
              <a:rPr lang="tr-TR" dirty="0" err="1"/>
              <a:t>İndirekt</a:t>
            </a:r>
            <a:r>
              <a:rPr lang="tr-TR" dirty="0"/>
              <a:t> maliyet etkileri dahil edilmiş</a:t>
            </a:r>
          </a:p>
          <a:p>
            <a:r>
              <a:rPr lang="tr-TR" dirty="0"/>
              <a:t>Kuzey Amerika ve </a:t>
            </a:r>
            <a:r>
              <a:rPr lang="tr-TR" dirty="0" err="1"/>
              <a:t>Kanadada</a:t>
            </a:r>
            <a:r>
              <a:rPr lang="tr-TR" dirty="0"/>
              <a:t> PA faz hatası ortalama maliyeti 208 $</a:t>
            </a:r>
          </a:p>
          <a:p>
            <a:r>
              <a:rPr lang="tr-TR" dirty="0"/>
              <a:t>Avrupa hastaneleri için 157 Euro </a:t>
            </a:r>
          </a:p>
          <a:p>
            <a:endParaRPr lang="tr-TR" dirty="0"/>
          </a:p>
        </p:txBody>
      </p:sp>
    </p:spTree>
    <p:extLst>
      <p:ext uri="{BB962C8B-B14F-4D97-AF65-F5344CB8AC3E}">
        <p14:creationId xmlns:p14="http://schemas.microsoft.com/office/powerpoint/2010/main" val="209057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9425FCC-E9E5-4009-8DA8-90D5EF1F41FE}"/>
              </a:ext>
            </a:extLst>
          </p:cNvPr>
          <p:cNvSpPr>
            <a:spLocks noGrp="1"/>
          </p:cNvSpPr>
          <p:nvPr>
            <p:ph idx="1"/>
          </p:nvPr>
        </p:nvSpPr>
        <p:spPr>
          <a:xfrm>
            <a:off x="7680960" y="775563"/>
            <a:ext cx="3872865" cy="4902200"/>
          </a:xfrm>
        </p:spPr>
        <p:txBody>
          <a:bodyPr>
            <a:normAutofit fontScale="47500" lnSpcReduction="20000"/>
          </a:bodyPr>
          <a:lstStyle/>
          <a:p>
            <a:pPr algn="l"/>
            <a:r>
              <a:rPr lang="en-US" b="0" i="0" dirty="0">
                <a:solidFill>
                  <a:srgbClr val="111111"/>
                </a:solidFill>
                <a:effectLst/>
                <a:latin typeface="Roboto" panose="02000000000000000000" pitchFamily="2" charset="0"/>
              </a:rPr>
              <a:t>Abstract</a:t>
            </a:r>
          </a:p>
          <a:p>
            <a:pPr algn="l"/>
            <a:r>
              <a:rPr lang="en-US" b="0" i="0" dirty="0">
                <a:solidFill>
                  <a:srgbClr val="111111"/>
                </a:solidFill>
                <a:effectLst/>
                <a:latin typeface="Roboto" panose="02000000000000000000" pitchFamily="2" charset="0"/>
              </a:rPr>
              <a:t>Background: Preanalytical errors account for most laboratory errors. Although the frequencies of preanalytical errors are well characterized in the literature, little is known regarding the costs of these errors to the laboratory. Objective: To analyze costs associated with preanalytical errors associated with the international normalized ratio (INR) test. Methods: We performed a retrospective analysis of INR requests associated with preanalytical error codes from January 2009 through September 2013. Preanalytical error types were those related to order entry (no specimen collected) and those unrelated to order entry (insufficient specimen quantity or specimen-integrity concerns). We calculated the cost of analysis of a specimen and the cost of investigating errors. Results: During the study period, there were 557,411 INR requests, 13.1% of which were associated with a preanalytical error code. The total annual cost of INR testing was USD $379,222.50. Investigation and reporting of preanalytical errors not related to order entry represented 10.5% of our annual INR testing budget (USD $39,939.00). Conclusions: Minimizing preanalytical errors has the potential to result in significant cost savings.</a:t>
            </a:r>
          </a:p>
          <a:p>
            <a:endParaRPr lang="tr-TR" dirty="0"/>
          </a:p>
        </p:txBody>
      </p:sp>
      <p:pic>
        <p:nvPicPr>
          <p:cNvPr id="5" name="Resim 4">
            <a:extLst>
              <a:ext uri="{FF2B5EF4-FFF2-40B4-BE49-F238E27FC236}">
                <a16:creationId xmlns:a16="http://schemas.microsoft.com/office/drawing/2014/main" id="{9159EBD3-FDAB-4E1D-9154-F027E9B8C07D}"/>
              </a:ext>
            </a:extLst>
          </p:cNvPr>
          <p:cNvPicPr>
            <a:picLocks noChangeAspect="1"/>
          </p:cNvPicPr>
          <p:nvPr/>
        </p:nvPicPr>
        <p:blipFill>
          <a:blip r:embed="rId2"/>
          <a:stretch>
            <a:fillRect/>
          </a:stretch>
        </p:blipFill>
        <p:spPr>
          <a:xfrm>
            <a:off x="514350" y="654050"/>
            <a:ext cx="6593402" cy="1909763"/>
          </a:xfrm>
          <a:prstGeom prst="rect">
            <a:avLst/>
          </a:prstGeom>
        </p:spPr>
      </p:pic>
      <p:sp>
        <p:nvSpPr>
          <p:cNvPr id="4" name="Metin kutusu 3">
            <a:extLst>
              <a:ext uri="{FF2B5EF4-FFF2-40B4-BE49-F238E27FC236}">
                <a16:creationId xmlns:a16="http://schemas.microsoft.com/office/drawing/2014/main" id="{6851CA88-3800-4C59-A528-AA50A0ABA508}"/>
              </a:ext>
            </a:extLst>
          </p:cNvPr>
          <p:cNvSpPr txBox="1"/>
          <p:nvPr/>
        </p:nvSpPr>
        <p:spPr>
          <a:xfrm>
            <a:off x="810582" y="3226663"/>
            <a:ext cx="6000938" cy="2677656"/>
          </a:xfrm>
          <a:prstGeom prst="rect">
            <a:avLst/>
          </a:prstGeom>
          <a:solidFill>
            <a:schemeClr val="accent2">
              <a:lumMod val="20000"/>
              <a:lumOff val="80000"/>
            </a:schemeClr>
          </a:solidFill>
        </p:spPr>
        <p:txBody>
          <a:bodyPr wrap="none" rtlCol="0">
            <a:spAutoFit/>
          </a:bodyPr>
          <a:lstStyle/>
          <a:p>
            <a:pPr marL="285750" indent="-285750">
              <a:buFont typeface="Arial" panose="020B0604020202020204" pitchFamily="34" charset="0"/>
              <a:buChar char="•"/>
            </a:pPr>
            <a:r>
              <a:rPr lang="tr-TR" sz="2400" dirty="0"/>
              <a:t>1200 yataklı hastane Toronto/Kanada</a:t>
            </a:r>
          </a:p>
          <a:p>
            <a:pPr marL="285750" indent="-285750">
              <a:buFont typeface="Arial" panose="020B0604020202020204" pitchFamily="34" charset="0"/>
              <a:buChar char="•"/>
            </a:pPr>
            <a:r>
              <a:rPr lang="tr-TR" sz="2400" dirty="0"/>
              <a:t>PA hata oranları genel olarak çok çalışıldı</a:t>
            </a:r>
          </a:p>
          <a:p>
            <a:pPr marL="285750" indent="-285750">
              <a:buFont typeface="Arial" panose="020B0604020202020204" pitchFamily="34" charset="0"/>
              <a:buChar char="•"/>
            </a:pPr>
            <a:r>
              <a:rPr lang="tr-TR" sz="2400" dirty="0"/>
              <a:t>Maliyet etkileri aynı oranda bilinmiyor</a:t>
            </a:r>
          </a:p>
          <a:p>
            <a:pPr marL="285750" indent="-285750">
              <a:buFont typeface="Arial" panose="020B0604020202020204" pitchFamily="34" charset="0"/>
              <a:buChar char="•"/>
            </a:pPr>
            <a:r>
              <a:rPr lang="tr-TR" sz="2400" dirty="0"/>
              <a:t>INR PA hataları maliyet etkileri</a:t>
            </a:r>
          </a:p>
          <a:p>
            <a:pPr marL="285750" indent="-285750">
              <a:buFont typeface="Arial" panose="020B0604020202020204" pitchFamily="34" charset="0"/>
              <a:buChar char="•"/>
            </a:pPr>
            <a:r>
              <a:rPr lang="tr-TR" sz="2400" dirty="0"/>
              <a:t>2009-2013 arasında retrospektif INR hataları</a:t>
            </a:r>
          </a:p>
          <a:p>
            <a:pPr marL="285750" indent="-285750">
              <a:buFont typeface="Arial" panose="020B0604020202020204" pitchFamily="34" charset="0"/>
              <a:buChar char="•"/>
            </a:pPr>
            <a:r>
              <a:rPr lang="tr-TR" sz="2400" dirty="0"/>
              <a:t>%13.1 PA hatalı INR </a:t>
            </a:r>
          </a:p>
          <a:p>
            <a:pPr marL="285750" indent="-285750">
              <a:buFont typeface="Arial" panose="020B0604020202020204" pitchFamily="34" charset="0"/>
              <a:buChar char="•"/>
            </a:pPr>
            <a:r>
              <a:rPr lang="tr-TR" sz="2400" dirty="0"/>
              <a:t>Yıllık INR bütçesinin %10.5 PA hata maliyeti</a:t>
            </a:r>
          </a:p>
        </p:txBody>
      </p:sp>
    </p:spTree>
    <p:extLst>
      <p:ext uri="{BB962C8B-B14F-4D97-AF65-F5344CB8AC3E}">
        <p14:creationId xmlns:p14="http://schemas.microsoft.com/office/powerpoint/2010/main" val="1528907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83A032D0-6018-43C9-AAB1-DA2C0E266295}"/>
              </a:ext>
            </a:extLst>
          </p:cNvPr>
          <p:cNvPicPr>
            <a:picLocks noGrp="1" noChangeAspect="1"/>
          </p:cNvPicPr>
          <p:nvPr>
            <p:ph idx="1"/>
          </p:nvPr>
        </p:nvPicPr>
        <p:blipFill>
          <a:blip r:embed="rId2"/>
          <a:stretch>
            <a:fillRect/>
          </a:stretch>
        </p:blipFill>
        <p:spPr>
          <a:xfrm>
            <a:off x="391713" y="1495425"/>
            <a:ext cx="4402243" cy="4709312"/>
          </a:xfrm>
        </p:spPr>
      </p:pic>
      <p:pic>
        <p:nvPicPr>
          <p:cNvPr id="7" name="Resim 6">
            <a:extLst>
              <a:ext uri="{FF2B5EF4-FFF2-40B4-BE49-F238E27FC236}">
                <a16:creationId xmlns:a16="http://schemas.microsoft.com/office/drawing/2014/main" id="{832E5A3F-CA1F-47A0-96D6-3855851755D5}"/>
              </a:ext>
            </a:extLst>
          </p:cNvPr>
          <p:cNvPicPr>
            <a:picLocks noChangeAspect="1"/>
          </p:cNvPicPr>
          <p:nvPr/>
        </p:nvPicPr>
        <p:blipFill>
          <a:blip r:embed="rId3"/>
          <a:stretch>
            <a:fillRect/>
          </a:stretch>
        </p:blipFill>
        <p:spPr>
          <a:xfrm>
            <a:off x="5114925" y="310363"/>
            <a:ext cx="6029325" cy="3813962"/>
          </a:xfrm>
          <a:prstGeom prst="rect">
            <a:avLst/>
          </a:prstGeom>
        </p:spPr>
      </p:pic>
      <p:sp>
        <p:nvSpPr>
          <p:cNvPr id="6" name="Metin kutusu 5">
            <a:extLst>
              <a:ext uri="{FF2B5EF4-FFF2-40B4-BE49-F238E27FC236}">
                <a16:creationId xmlns:a16="http://schemas.microsoft.com/office/drawing/2014/main" id="{AA78647E-CC7C-4175-B32B-56CB9A67C699}"/>
              </a:ext>
            </a:extLst>
          </p:cNvPr>
          <p:cNvSpPr txBox="1"/>
          <p:nvPr/>
        </p:nvSpPr>
        <p:spPr>
          <a:xfrm>
            <a:off x="5543550" y="4265745"/>
            <a:ext cx="5876925" cy="1938992"/>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tr-TR" sz="2400" dirty="0"/>
              <a:t>2011 de </a:t>
            </a:r>
            <a:r>
              <a:rPr lang="tr-TR" sz="2400" dirty="0" err="1"/>
              <a:t>Sunnybrook</a:t>
            </a:r>
            <a:r>
              <a:rPr lang="tr-TR" sz="2400" dirty="0"/>
              <a:t> Sağlık Bilimleri Merkezi CBC PA hata maliyeti 43.462 $</a:t>
            </a:r>
          </a:p>
          <a:p>
            <a:pPr marL="285750" indent="-285750">
              <a:buFont typeface="Arial" panose="020B0604020202020204" pitchFamily="34" charset="0"/>
              <a:buChar char="•"/>
            </a:pPr>
            <a:r>
              <a:rPr lang="tr-TR" sz="2400" dirty="0"/>
              <a:t>775 çalışan saati kayıp</a:t>
            </a:r>
          </a:p>
          <a:p>
            <a:pPr marL="285750" indent="-285750">
              <a:buFont typeface="Arial" panose="020B0604020202020204" pitchFamily="34" charset="0"/>
              <a:buChar char="•"/>
            </a:pPr>
            <a:r>
              <a:rPr lang="tr-TR" sz="2400" dirty="0"/>
              <a:t>Materyal kaynak ve personel iş gücü dikkate alınmış</a:t>
            </a:r>
          </a:p>
        </p:txBody>
      </p:sp>
      <p:sp>
        <p:nvSpPr>
          <p:cNvPr id="8" name="Metin kutusu 7">
            <a:extLst>
              <a:ext uri="{FF2B5EF4-FFF2-40B4-BE49-F238E27FC236}">
                <a16:creationId xmlns:a16="http://schemas.microsoft.com/office/drawing/2014/main" id="{BB68DF29-7841-47AC-A9F2-4DD8E553CE6D}"/>
              </a:ext>
            </a:extLst>
          </p:cNvPr>
          <p:cNvSpPr txBox="1"/>
          <p:nvPr/>
        </p:nvSpPr>
        <p:spPr>
          <a:xfrm>
            <a:off x="546080" y="685800"/>
            <a:ext cx="4414478" cy="369332"/>
          </a:xfrm>
          <a:prstGeom prst="rect">
            <a:avLst/>
          </a:prstGeom>
          <a:solidFill>
            <a:schemeClr val="accent2">
              <a:lumMod val="20000"/>
              <a:lumOff val="80000"/>
            </a:schemeClr>
          </a:solidFill>
        </p:spPr>
        <p:txBody>
          <a:bodyPr wrap="none" rtlCol="0">
            <a:spAutoFit/>
          </a:bodyPr>
          <a:lstStyle/>
          <a:p>
            <a:r>
              <a:rPr lang="tr-TR" dirty="0"/>
              <a:t>2012 de James Michael </a:t>
            </a:r>
            <a:r>
              <a:rPr lang="tr-TR" dirty="0" err="1"/>
              <a:t>Barrows</a:t>
            </a:r>
            <a:r>
              <a:rPr lang="tr-TR" dirty="0"/>
              <a:t> tez çalışması</a:t>
            </a:r>
          </a:p>
        </p:txBody>
      </p:sp>
    </p:spTree>
    <p:extLst>
      <p:ext uri="{BB962C8B-B14F-4D97-AF65-F5344CB8AC3E}">
        <p14:creationId xmlns:p14="http://schemas.microsoft.com/office/powerpoint/2010/main" val="301348133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1492</Words>
  <Application>Microsoft Office PowerPoint</Application>
  <PresentationFormat>Geniş ekran</PresentationFormat>
  <Paragraphs>199</Paragraphs>
  <Slides>23</Slides>
  <Notes>0</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23</vt:i4>
      </vt:variant>
    </vt:vector>
  </HeadingPairs>
  <TitlesOfParts>
    <vt:vector size="33" baseType="lpstr">
      <vt:lpstr>Arial</vt:lpstr>
      <vt:lpstr>Calibri</vt:lpstr>
      <vt:lpstr>Calibri Light</vt:lpstr>
      <vt:lpstr>NexusSerif</vt:lpstr>
      <vt:lpstr>proxima_nova_rgregular</vt:lpstr>
      <vt:lpstr>Roboto</vt:lpstr>
      <vt:lpstr>Times New Roman</vt:lpstr>
      <vt:lpstr>YahooSans</vt:lpstr>
      <vt:lpstr>Office Teması</vt:lpstr>
      <vt:lpstr>Worksheet</vt:lpstr>
      <vt:lpstr>PowerPoint Sunusu</vt:lpstr>
      <vt:lpstr>Sunum İçeriği</vt:lpstr>
      <vt:lpstr>PowerPoint Sunusu</vt:lpstr>
      <vt:lpstr>PowerPoint Sunusu</vt:lpstr>
      <vt:lpstr>PowerPoint Sunusu</vt:lpstr>
      <vt:lpstr>PowerPoint Sunusu</vt:lpstr>
      <vt:lpstr>SolF.Green sonuçlar</vt:lpstr>
      <vt:lpstr>PowerPoint Sunusu</vt:lpstr>
      <vt:lpstr>PowerPoint Sunusu</vt:lpstr>
      <vt:lpstr>PowerPoint Sunusu</vt:lpstr>
      <vt:lpstr>PowerPoint Sunusu</vt:lpstr>
      <vt:lpstr>PowerPoint Sunusu</vt:lpstr>
      <vt:lpstr>PowerPoint Sunusu</vt:lpstr>
      <vt:lpstr>Örnek çalışma </vt:lpstr>
      <vt:lpstr>2019 yılında PA hata nedeniyle  reddedilen ve sosyal güvenlik kurumu tarafından geri ödemesi olmayan tüm hata unsurları maliyet açısından değerlendirildi </vt:lpstr>
      <vt:lpstr>PowerPoint Sunusu</vt:lpstr>
      <vt:lpstr>Sonuçlar </vt:lpstr>
      <vt:lpstr>Yönetici ve alan profesyonelleri için çarpıcı sonuçlar</vt:lpstr>
      <vt:lpstr> hata maliyetlerinin önlenmesi önceliklidir </vt:lpstr>
      <vt:lpstr> Maliyet bilen laboratuvarcı olmak  </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Pınar EKER</dc:creator>
  <cp:lastModifiedBy>Bilgi işlem</cp:lastModifiedBy>
  <cp:revision>7</cp:revision>
  <dcterms:created xsi:type="dcterms:W3CDTF">2022-02-22T10:02:29Z</dcterms:created>
  <dcterms:modified xsi:type="dcterms:W3CDTF">2022-02-23T06:47:57Z</dcterms:modified>
</cp:coreProperties>
</file>